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9"/>
  </p:notesMasterIdLst>
  <p:handoutMasterIdLst>
    <p:handoutMasterId r:id="rId20"/>
  </p:handoutMasterIdLst>
  <p:sldIdLst>
    <p:sldId id="355" r:id="rId2"/>
    <p:sldId id="417" r:id="rId3"/>
    <p:sldId id="487" r:id="rId4"/>
    <p:sldId id="489" r:id="rId5"/>
    <p:sldId id="488" r:id="rId6"/>
    <p:sldId id="491" r:id="rId7"/>
    <p:sldId id="492" r:id="rId8"/>
    <p:sldId id="493" r:id="rId9"/>
    <p:sldId id="495" r:id="rId10"/>
    <p:sldId id="496" r:id="rId11"/>
    <p:sldId id="497" r:id="rId12"/>
    <p:sldId id="498" r:id="rId13"/>
    <p:sldId id="499" r:id="rId14"/>
    <p:sldId id="500" r:id="rId15"/>
    <p:sldId id="501" r:id="rId16"/>
    <p:sldId id="502" r:id="rId17"/>
    <p:sldId id="486" r:id="rId18"/>
  </p:sldIdLst>
  <p:sldSz cx="9144000" cy="6858000" type="screen4x3"/>
  <p:notesSz cx="6797675" cy="987425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10"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TKO" initials="dg"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0000"/>
    <a:srgbClr val="FFFFCC"/>
    <a:srgbClr val="0066CC"/>
    <a:srgbClr val="B40000"/>
    <a:srgbClr val="D3D3D3"/>
    <a:srgbClr val="CCFF99"/>
    <a:srgbClr val="B2B2B2"/>
    <a:srgbClr val="CC3300"/>
    <a:srgbClr val="D75B5B"/>
    <a:srgbClr val="D8B0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DF18680-E054-41AD-8BC1-D1AEF772440D}" styleName="中度样式 2 - 强调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84E427A-3D55-4303-BF80-6455036E1DE7}" styleName="主题样式 1 - 强调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16DA210-FB5B-4158-B5E0-FEB733F419BA}" styleName="浅色样式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B4B98B0-60AC-42C2-AFA5-B58CD77FA1E5}" styleName="浅色样式 1 - 强调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E25E649-3F16-4E02-A733-19D2CDBF48F0}" styleName="中度样式 3 - 强调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3370" autoAdjust="0"/>
  </p:normalViewPr>
  <p:slideViewPr>
    <p:cSldViewPr>
      <p:cViewPr varScale="1">
        <p:scale>
          <a:sx n="85" d="100"/>
          <a:sy n="85" d="100"/>
        </p:scale>
        <p:origin x="-732" y="-78"/>
      </p:cViewPr>
      <p:guideLst>
        <p:guide orient="horz" pos="2160"/>
        <p:guide pos="2880"/>
      </p:guideLst>
    </p:cSldViewPr>
  </p:slideViewPr>
  <p:notesTextViewPr>
    <p:cViewPr>
      <p:scale>
        <a:sx n="1" d="1"/>
        <a:sy n="1" d="1"/>
      </p:scale>
      <p:origin x="0" y="0"/>
    </p:cViewPr>
  </p:notesTextViewPr>
  <p:notesViewPr>
    <p:cSldViewPr>
      <p:cViewPr varScale="1">
        <p:scale>
          <a:sx n="65" d="100"/>
          <a:sy n="65" d="100"/>
        </p:scale>
        <p:origin x="-2832" y="-96"/>
      </p:cViewPr>
      <p:guideLst>
        <p:guide orient="horz" pos="3110"/>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99A9B632-356D-4987-A813-A6659A44052A}" type="datetimeFigureOut">
              <a:rPr lang="zh-CN" altLang="en-US" smtClean="0"/>
              <a:pPr/>
              <a:t>2018-6-8</a:t>
            </a:fld>
            <a:endParaRPr lang="zh-CN" altLang="en-US"/>
          </a:p>
        </p:txBody>
      </p:sp>
      <p:sp>
        <p:nvSpPr>
          <p:cNvPr id="4" name="页脚占位符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A630909E-90D3-4582-8221-09D5B3CD274E}" type="slidenum">
              <a:rPr lang="zh-CN" altLang="en-US" smtClean="0"/>
              <a:pPr/>
              <a:t>‹#›</a:t>
            </a:fld>
            <a:endParaRPr lang="zh-CN" altLang="en-US"/>
          </a:p>
        </p:txBody>
      </p:sp>
    </p:spTree>
    <p:extLst>
      <p:ext uri="{BB962C8B-B14F-4D97-AF65-F5344CB8AC3E}">
        <p14:creationId xmlns:p14="http://schemas.microsoft.com/office/powerpoint/2010/main" val="3013920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2D528B0D-A4F1-4323-A82D-9CD917E57604}" type="datetimeFigureOut">
              <a:rPr lang="zh-CN" altLang="en-US" smtClean="0"/>
              <a:pPr/>
              <a:t>2018-6-8</a:t>
            </a:fld>
            <a:endParaRPr lang="zh-CN" altLang="en-US"/>
          </a:p>
        </p:txBody>
      </p:sp>
      <p:sp>
        <p:nvSpPr>
          <p:cNvPr id="4" name="幻灯片图像占位符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80BF8A69-FE92-41EB-9044-9E4160C608E8}" type="slidenum">
              <a:rPr lang="zh-CN" altLang="en-US" smtClean="0"/>
              <a:pPr/>
              <a:t>‹#›</a:t>
            </a:fld>
            <a:endParaRPr lang="zh-CN" altLang="en-US"/>
          </a:p>
        </p:txBody>
      </p:sp>
    </p:spTree>
    <p:extLst>
      <p:ext uri="{BB962C8B-B14F-4D97-AF65-F5344CB8AC3E}">
        <p14:creationId xmlns:p14="http://schemas.microsoft.com/office/powerpoint/2010/main" val="37759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0BF8A69-FE92-41EB-9044-9E4160C608E8}" type="slidenum">
              <a:rPr lang="zh-CN" altLang="en-US" smtClean="0"/>
              <a:pPr/>
              <a:t>2</a:t>
            </a:fld>
            <a:endParaRPr lang="zh-CN" altLang="en-US"/>
          </a:p>
        </p:txBody>
      </p:sp>
    </p:spTree>
    <p:extLst>
      <p:ext uri="{BB962C8B-B14F-4D97-AF65-F5344CB8AC3E}">
        <p14:creationId xmlns:p14="http://schemas.microsoft.com/office/powerpoint/2010/main" val="191960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0BF8A69-FE92-41EB-9044-9E4160C608E8}" type="slidenum">
              <a:rPr lang="zh-CN" altLang="en-US" smtClean="0"/>
              <a:pPr/>
              <a:t>3</a:t>
            </a:fld>
            <a:endParaRPr lang="zh-CN" altLang="en-US"/>
          </a:p>
        </p:txBody>
      </p:sp>
    </p:spTree>
    <p:extLst>
      <p:ext uri="{BB962C8B-B14F-4D97-AF65-F5344CB8AC3E}">
        <p14:creationId xmlns:p14="http://schemas.microsoft.com/office/powerpoint/2010/main" val="3982368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0BF8A69-FE92-41EB-9044-9E4160C608E8}" type="slidenum">
              <a:rPr lang="zh-CN" altLang="en-US" smtClean="0"/>
              <a:pPr/>
              <a:t>17</a:t>
            </a:fld>
            <a:endParaRPr lang="zh-CN" altLang="en-US"/>
          </a:p>
        </p:txBody>
      </p:sp>
    </p:spTree>
    <p:extLst>
      <p:ext uri="{BB962C8B-B14F-4D97-AF65-F5344CB8AC3E}">
        <p14:creationId xmlns:p14="http://schemas.microsoft.com/office/powerpoint/2010/main" val="4108328468"/>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rotWithShape="1">
          <a:blip r:embed="rId2" cstate="print">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rcRect t="-3423" b="12427"/>
          <a:stretch/>
        </p:blipFill>
        <p:spPr bwMode="auto">
          <a:xfrm>
            <a:off x="0" y="3068960"/>
            <a:ext cx="9144000" cy="378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9" name="组合 8"/>
          <p:cNvGrpSpPr/>
          <p:nvPr userDrawn="1"/>
        </p:nvGrpSpPr>
        <p:grpSpPr>
          <a:xfrm>
            <a:off x="827584" y="3420248"/>
            <a:ext cx="8316416" cy="470877"/>
            <a:chOff x="2051720" y="3848292"/>
            <a:chExt cx="7092280" cy="588820"/>
          </a:xfrm>
        </p:grpSpPr>
        <p:sp>
          <p:nvSpPr>
            <p:cNvPr id="10" name="流程图: 延期 9"/>
            <p:cNvSpPr/>
            <p:nvPr/>
          </p:nvSpPr>
          <p:spPr>
            <a:xfrm flipH="1">
              <a:off x="2051720" y="3848292"/>
              <a:ext cx="251969" cy="588820"/>
            </a:xfrm>
            <a:prstGeom prst="flowChartDelay">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2193189" y="3848292"/>
              <a:ext cx="6950811" cy="588820"/>
            </a:xfrm>
            <a:prstGeom prst="rect">
              <a:avLst/>
            </a:prstGeom>
            <a:gradFill>
              <a:gsLst>
                <a:gs pos="100000">
                  <a:srgbClr val="800000"/>
                </a:gs>
                <a:gs pos="30000">
                  <a:srgbClr val="C00000"/>
                </a:gs>
              </a:gsLst>
              <a:path path="circle">
                <a:fillToRect t="100000" r="100000"/>
              </a:path>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ctrTitle"/>
          </p:nvPr>
        </p:nvSpPr>
        <p:spPr>
          <a:xfrm>
            <a:off x="1113097" y="1988841"/>
            <a:ext cx="7772400" cy="1368152"/>
          </a:xfrm>
        </p:spPr>
        <p:txBody>
          <a:bodyPr>
            <a:noAutofit/>
          </a:bodyPr>
          <a:lstStyle>
            <a:lvl1pPr algn="r">
              <a:defRPr lang="zh-CN" altLang="en-US" sz="8000" b="1" kern="1200" dirty="0">
                <a:solidFill>
                  <a:schemeClr val="tx1"/>
                </a:solidFill>
                <a:effectLst>
                  <a:outerShdw blurRad="38100" dist="38100" dir="2700000" algn="tl">
                    <a:srgbClr val="000000">
                      <a:alpha val="43137"/>
                    </a:srgbClr>
                  </a:outerShdw>
                </a:effectLst>
                <a:latin typeface="微软雅黑" panose="020B0503020204020204" pitchFamily="34" charset="-122"/>
                <a:ea typeface="微软雅黑" panose="020B0503020204020204" pitchFamily="34" charset="-122"/>
                <a:cs typeface="+mj-cs"/>
              </a:defRPr>
            </a:lvl1pPr>
          </a:lstStyle>
          <a:p>
            <a:r>
              <a:rPr lang="zh-CN" altLang="en-US" dirty="0" smtClean="0"/>
              <a:t>单击此处编辑母版标题样式</a:t>
            </a:r>
            <a:endParaRPr lang="zh-CN" altLang="en-US" dirty="0"/>
          </a:p>
        </p:txBody>
      </p:sp>
      <p:sp>
        <p:nvSpPr>
          <p:cNvPr id="3" name="副标题 2"/>
          <p:cNvSpPr>
            <a:spLocks noGrp="1"/>
          </p:cNvSpPr>
          <p:nvPr>
            <p:ph type="subTitle" idx="1"/>
          </p:nvPr>
        </p:nvSpPr>
        <p:spPr>
          <a:xfrm>
            <a:off x="5715244" y="4293096"/>
            <a:ext cx="2869000" cy="1345704"/>
          </a:xfrm>
        </p:spPr>
        <p:txBody>
          <a:bodyPr>
            <a:normAutofit/>
          </a:bodyPr>
          <a:lstStyle>
            <a:lvl1pPr marL="0" indent="0" algn="ctr">
              <a:buNone/>
              <a:defRPr sz="2800" b="1">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dirty="0" smtClean="0"/>
              <a:t>单击此处编辑母版副标题样式</a:t>
            </a:r>
            <a:endParaRPr lang="zh-CN" altLang="en-US" dirty="0"/>
          </a:p>
        </p:txBody>
      </p:sp>
      <p:sp>
        <p:nvSpPr>
          <p:cNvPr id="4" name="日期占位符 3"/>
          <p:cNvSpPr>
            <a:spLocks noGrp="1"/>
          </p:cNvSpPr>
          <p:nvPr>
            <p:ph type="dt" sz="half" idx="10"/>
          </p:nvPr>
        </p:nvSpPr>
        <p:spPr/>
        <p:txBody>
          <a:bodyPr/>
          <a:lstStyle/>
          <a:p>
            <a:fld id="{E6463011-36A5-4690-9275-BCCD690DACAD}" type="datetime1">
              <a:rPr lang="zh-CN" altLang="en-US" smtClean="0"/>
              <a:pPr/>
              <a:t>2018-6-8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258F56-0C4E-4023-A91E-F77F1538D5E4}" type="slidenum">
              <a:rPr lang="zh-CN" altLang="en-US" smtClean="0"/>
              <a:pPr/>
              <a:t>‹#›</a:t>
            </a:fld>
            <a:endParaRPr lang="zh-CN" altLang="en-US"/>
          </a:p>
        </p:txBody>
      </p:sp>
      <p:sp>
        <p:nvSpPr>
          <p:cNvPr id="7" name="矩形 6"/>
          <p:cNvSpPr/>
          <p:nvPr userDrawn="1"/>
        </p:nvSpPr>
        <p:spPr>
          <a:xfrm>
            <a:off x="0" y="0"/>
            <a:ext cx="9144000" cy="1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2"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420911" y="404664"/>
            <a:ext cx="1404264" cy="640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6809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5ADA862-E223-4ACF-8386-B16A30AF7501}" type="datetime1">
              <a:rPr lang="zh-CN" altLang="en-US" smtClean="0"/>
              <a:pPr/>
              <a:t>2018-6-8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1258432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15A15670-F5A6-4BA0-BB4A-A987C2760547}" type="datetime1">
              <a:rPr lang="zh-CN" altLang="en-US" smtClean="0"/>
              <a:pPr/>
              <a:t>2018-6-8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1336004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6" name="日期占位符 5"/>
          <p:cNvSpPr>
            <a:spLocks noGrp="1"/>
          </p:cNvSpPr>
          <p:nvPr>
            <p:ph type="dt" sz="half" idx="10"/>
          </p:nvPr>
        </p:nvSpPr>
        <p:spPr/>
        <p:txBody>
          <a:bodyPr/>
          <a:lstStyle/>
          <a:p>
            <a:fld id="{540B4147-7C08-4CE9-B9DB-94A3ADB2FBA9}" type="datetime1">
              <a:rPr lang="zh-CN" altLang="en-US" smtClean="0"/>
              <a:pPr/>
              <a:t>2018-6-8</a:t>
            </a:fld>
            <a:endParaRPr lang="zh-CN" altLang="en-US"/>
          </a:p>
        </p:txBody>
      </p:sp>
      <p:sp>
        <p:nvSpPr>
          <p:cNvPr id="7" name="页脚占位符 6"/>
          <p:cNvSpPr>
            <a:spLocks noGrp="1"/>
          </p:cNvSpPr>
          <p:nvPr>
            <p:ph type="ftr" sz="quarter" idx="11"/>
          </p:nvPr>
        </p:nvSpPr>
        <p:spPr/>
        <p:txBody>
          <a:bodyPr/>
          <a:lstStyle/>
          <a:p>
            <a:endParaRPr lang="zh-CN" altLang="en-US"/>
          </a:p>
        </p:txBody>
      </p:sp>
      <p:sp>
        <p:nvSpPr>
          <p:cNvPr id="8" name="灯片编号占位符 7"/>
          <p:cNvSpPr>
            <a:spLocks noGrp="1"/>
          </p:cNvSpPr>
          <p:nvPr>
            <p:ph type="sldNum" sz="quarter" idx="12"/>
          </p:nvPr>
        </p:nvSpPr>
        <p:spPr/>
        <p:txBody>
          <a:bodyPr/>
          <a:lstStyle/>
          <a:p>
            <a:fld id="{A2258F56-0C4E-4023-A91E-F77F1538D5E4}" type="slidenum">
              <a:rPr lang="zh-CN" altLang="en-US" smtClean="0"/>
              <a:pPr/>
              <a:t>‹#›</a:t>
            </a:fld>
            <a:endParaRPr lang="zh-CN" altLang="en-US"/>
          </a:p>
        </p:txBody>
      </p:sp>
      <p:sp>
        <p:nvSpPr>
          <p:cNvPr id="14" name="矩形 13"/>
          <p:cNvSpPr/>
          <p:nvPr userDrawn="1"/>
        </p:nvSpPr>
        <p:spPr>
          <a:xfrm>
            <a:off x="0" y="0"/>
            <a:ext cx="9144000" cy="1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内容占位符 12"/>
          <p:cNvSpPr>
            <a:spLocks noGrp="1"/>
          </p:cNvSpPr>
          <p:nvPr>
            <p:ph sz="quarter" idx="13"/>
          </p:nvPr>
        </p:nvSpPr>
        <p:spPr>
          <a:xfrm>
            <a:off x="539750" y="1268412"/>
            <a:ext cx="8064698" cy="482488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3325307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B522384A-7127-4D9D-B445-AD04EB186EA3}" type="datetime1">
              <a:rPr lang="zh-CN" altLang="en-US" smtClean="0"/>
              <a:pPr/>
              <a:t>2018-6-8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1290823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619672" y="2996952"/>
            <a:ext cx="6764288" cy="1290067"/>
          </a:xfrm>
        </p:spPr>
        <p:txBody>
          <a:bodyPr anchor="t"/>
          <a:lstStyle>
            <a:lvl1pPr algn="l">
              <a:defRPr sz="4000" b="1" cap="all">
                <a:solidFill>
                  <a:schemeClr val="tx1"/>
                </a:solidFill>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1979712" y="4653136"/>
            <a:ext cx="669674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dirty="0" smtClean="0"/>
              <a:t>单击此处编辑母版文本样式</a:t>
            </a:r>
          </a:p>
        </p:txBody>
      </p:sp>
      <p:sp>
        <p:nvSpPr>
          <p:cNvPr id="4" name="日期占位符 3"/>
          <p:cNvSpPr>
            <a:spLocks noGrp="1"/>
          </p:cNvSpPr>
          <p:nvPr>
            <p:ph type="dt" sz="half" idx="10"/>
          </p:nvPr>
        </p:nvSpPr>
        <p:spPr/>
        <p:txBody>
          <a:bodyPr/>
          <a:lstStyle/>
          <a:p>
            <a:fld id="{D4798AAB-6A4C-4FAA-8EB0-4127E2F8DCE3}" type="datetime1">
              <a:rPr lang="zh-CN" altLang="en-US" smtClean="0"/>
              <a:pPr/>
              <a:t>2018-6-8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A2258F56-0C4E-4023-A91E-F77F1538D5E4}" type="slidenum">
              <a:rPr lang="zh-CN" altLang="en-US" smtClean="0"/>
              <a:pPr/>
              <a:t>‹#›</a:t>
            </a:fld>
            <a:endParaRPr lang="zh-CN" altLang="en-US"/>
          </a:p>
        </p:txBody>
      </p:sp>
      <p:sp>
        <p:nvSpPr>
          <p:cNvPr id="7" name="矩形 6"/>
          <p:cNvSpPr/>
          <p:nvPr userDrawn="1"/>
        </p:nvSpPr>
        <p:spPr>
          <a:xfrm>
            <a:off x="0" y="0"/>
            <a:ext cx="9144000" cy="1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736833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5C3AB5E-5771-4585-A252-12BC56E1ABAF}" type="datetime1">
              <a:rPr lang="zh-CN" altLang="en-US" smtClean="0"/>
              <a:pPr/>
              <a:t>2018-6-8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1305384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66B056F3-4086-461B-855A-4F2DDAFB61B3}" type="datetime1">
              <a:rPr lang="zh-CN" altLang="en-US" smtClean="0"/>
              <a:pPr/>
              <a:t>2018-6-8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4167042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24F53934-2E47-4FC6-925D-3F8ECC7753F1}" type="datetime1">
              <a:rPr lang="zh-CN" altLang="en-US" smtClean="0"/>
              <a:pPr/>
              <a:t>2018-6-8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336284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1AEE1AC-E51C-4371-9B90-7A3378C76F79}" type="datetime1">
              <a:rPr lang="zh-CN" altLang="en-US" smtClean="0"/>
              <a:pPr/>
              <a:t>2018-6-8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A2258F56-0C4E-4023-A91E-F77F1538D5E4}" type="slidenum">
              <a:rPr lang="zh-CN" altLang="en-US" smtClean="0"/>
              <a:pPr/>
              <a:t>‹#›</a:t>
            </a:fld>
            <a:endParaRPr lang="zh-CN" altLang="en-US"/>
          </a:p>
        </p:txBody>
      </p:sp>
      <p:sp>
        <p:nvSpPr>
          <p:cNvPr id="5" name="矩形 4"/>
          <p:cNvSpPr/>
          <p:nvPr userDrawn="1"/>
        </p:nvSpPr>
        <p:spPr>
          <a:xfrm>
            <a:off x="0" y="0"/>
            <a:ext cx="9144000" cy="1268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437731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05C4F0CD-CC12-437F-B699-00C0FAEA20FC}" type="datetime1">
              <a:rPr lang="zh-CN" altLang="en-US" smtClean="0"/>
              <a:pPr/>
              <a:t>2018-6-8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2443383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C602C73B-5819-4FCC-BBAD-B11D8E24ADE4}" type="datetime1">
              <a:rPr lang="zh-CN" altLang="en-US" smtClean="0"/>
              <a:pPr/>
              <a:t>2018-6-8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3553663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7" name="直接连接符 6"/>
          <p:cNvCxnSpPr/>
          <p:nvPr userDrawn="1"/>
        </p:nvCxnSpPr>
        <p:spPr>
          <a:xfrm>
            <a:off x="0" y="836712"/>
            <a:ext cx="8532440" cy="0"/>
          </a:xfrm>
          <a:prstGeom prst="line">
            <a:avLst/>
          </a:prstGeom>
          <a:ln>
            <a:solidFill>
              <a:srgbClr val="C00000"/>
            </a:solidFill>
          </a:ln>
        </p:spPr>
        <p:style>
          <a:lnRef idx="1">
            <a:schemeClr val="accent1"/>
          </a:lnRef>
          <a:fillRef idx="0">
            <a:schemeClr val="accent1"/>
          </a:fillRef>
          <a:effectRef idx="0">
            <a:schemeClr val="accent1"/>
          </a:effectRef>
          <a:fontRef idx="minor">
            <a:schemeClr val="tx1"/>
          </a:fontRef>
        </p:style>
      </p:cxnSp>
      <p:sp>
        <p:nvSpPr>
          <p:cNvPr id="8" name="椭圆 7"/>
          <p:cNvSpPr>
            <a:spLocks noChangeAspect="1"/>
          </p:cNvSpPr>
          <p:nvPr userDrawn="1"/>
        </p:nvSpPr>
        <p:spPr>
          <a:xfrm>
            <a:off x="167034" y="336671"/>
            <a:ext cx="288000" cy="288000"/>
          </a:xfrm>
          <a:prstGeom prst="ellipse">
            <a:avLst/>
          </a:prstGeom>
          <a:gradFill flip="none" rotWithShape="1">
            <a:gsLst>
              <a:gs pos="72000">
                <a:schemeClr val="bg1">
                  <a:lumMod val="65000"/>
                </a:schemeClr>
              </a:gs>
              <a:gs pos="19000">
                <a:schemeClr val="bg1"/>
              </a:gs>
            </a:gsLst>
            <a:path path="circle">
              <a:fillToRect t="100000" r="100000"/>
            </a:path>
            <a:tileRect l="-100000" b="-100000"/>
          </a:gradFill>
          <a:ln w="38100">
            <a:solidFill>
              <a:schemeClr val="bg1"/>
            </a:solidFill>
          </a:ln>
          <a:effectLst>
            <a:outerShdw blurRad="127000" dist="38100" dir="8100000" sx="101000" sy="101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占位符 1"/>
          <p:cNvSpPr>
            <a:spLocks noGrp="1"/>
          </p:cNvSpPr>
          <p:nvPr>
            <p:ph type="title"/>
          </p:nvPr>
        </p:nvSpPr>
        <p:spPr>
          <a:xfrm>
            <a:off x="539552" y="116632"/>
            <a:ext cx="8170632" cy="792088"/>
          </a:xfrm>
          <a:prstGeom prst="rect">
            <a:avLst/>
          </a:prstGeom>
        </p:spPr>
        <p:txBody>
          <a:bodyPr vert="horz" lIns="91440" tIns="45720" rIns="91440" bIns="45720" rtlCol="0" anchor="ctr">
            <a:normAutofit/>
          </a:body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DC5B8-D00D-4B18-A8FA-62193CD63352}" type="datetime1">
              <a:rPr lang="zh-CN" altLang="en-US" smtClean="0"/>
              <a:pPr/>
              <a:t>2018-6-8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876256" y="6492875"/>
            <a:ext cx="2133600" cy="365125"/>
          </a:xfrm>
          <a:prstGeom prst="rect">
            <a:avLst/>
          </a:prstGeom>
        </p:spPr>
        <p:txBody>
          <a:bodyPr vert="horz" lIns="91440" tIns="45720" rIns="91440" bIns="45720" rtlCol="0" anchor="ctr"/>
          <a:lstStyle>
            <a:lvl1pPr algn="r">
              <a:defRPr sz="1100" b="1">
                <a:solidFill>
                  <a:schemeClr val="tx1">
                    <a:lumMod val="65000"/>
                    <a:lumOff val="35000"/>
                  </a:schemeClr>
                </a:solidFill>
                <a:latin typeface="+mn-lt"/>
              </a:defRPr>
            </a:lvl1pPr>
          </a:lstStyle>
          <a:p>
            <a:fld id="{A2258F56-0C4E-4023-A91E-F77F1538D5E4}" type="slidenum">
              <a:rPr lang="zh-CN" altLang="en-US" smtClean="0"/>
              <a:pPr/>
              <a:t>‹#›</a:t>
            </a:fld>
            <a:endParaRPr lang="zh-CN" altLang="en-US"/>
          </a:p>
        </p:txBody>
      </p:sp>
    </p:spTree>
    <p:extLst>
      <p:ext uri="{BB962C8B-B14F-4D97-AF65-F5344CB8AC3E}">
        <p14:creationId xmlns:p14="http://schemas.microsoft.com/office/powerpoint/2010/main" val="827577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914400" rtl="0" eaLnBrk="1" latinLnBrk="0" hangingPunct="1">
        <a:spcBef>
          <a:spcPct val="0"/>
        </a:spcBef>
        <a:buNone/>
        <a:defRPr lang="zh-CN" altLang="en-US" sz="3600" b="1" kern="1200" dirty="0">
          <a:solidFill>
            <a:srgbClr val="C00000"/>
          </a:solidFill>
          <a:latin typeface="微软雅黑" panose="020B0503020204020204" pitchFamily="34" charset="-122"/>
          <a:ea typeface="微软雅黑" panose="020B0503020204020204" pitchFamily="34" charset="-122"/>
          <a:cs typeface="+mj-cs"/>
        </a:defRPr>
      </a:lvl1pPr>
    </p:titleStyle>
    <p:bodyStyle>
      <a:lvl1pPr marL="342900" indent="-342900" algn="l" defTabSz="914400" rtl="0" eaLnBrk="1" latinLnBrk="0" hangingPunct="1">
        <a:lnSpc>
          <a:spcPts val="3100"/>
        </a:lnSpc>
        <a:spcBef>
          <a:spcPct val="20000"/>
        </a:spcBef>
        <a:buFont typeface="Arial" panose="020B0604020202020204" pitchFamily="34" charset="0"/>
        <a:buChar char="•"/>
        <a:defRPr sz="2400" b="1"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defTabSz="914400" rtl="0" eaLnBrk="1" latinLnBrk="0" hangingPunct="1">
        <a:lnSpc>
          <a:spcPts val="3100"/>
        </a:lnSpc>
        <a:spcBef>
          <a:spcPct val="20000"/>
        </a:spcBef>
        <a:buFont typeface="Arial" panose="020B0604020202020204" pitchFamily="34" charset="0"/>
        <a:buChar char="–"/>
        <a:defRPr sz="2000" b="1"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defTabSz="914400" rtl="0" eaLnBrk="1" latinLnBrk="0" hangingPunct="1">
        <a:lnSpc>
          <a:spcPts val="3100"/>
        </a:lnSpc>
        <a:spcBef>
          <a:spcPct val="20000"/>
        </a:spcBef>
        <a:buFont typeface="Arial" panose="020B0604020202020204" pitchFamily="34" charset="0"/>
        <a:buChar char="•"/>
        <a:defRPr sz="2400" b="1"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defTabSz="914400" rtl="0" eaLnBrk="1" latinLnBrk="0" hangingPunct="1">
        <a:lnSpc>
          <a:spcPts val="3100"/>
        </a:lnSpc>
        <a:spcBef>
          <a:spcPct val="20000"/>
        </a:spcBef>
        <a:buFont typeface="Arial" panose="020B0604020202020204" pitchFamily="34" charset="0"/>
        <a:buChar char="–"/>
        <a:defRPr sz="2400" b="1"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defTabSz="914400" rtl="0" eaLnBrk="1" latinLnBrk="0" hangingPunct="1">
        <a:lnSpc>
          <a:spcPts val="3100"/>
        </a:lnSpc>
        <a:spcBef>
          <a:spcPct val="20000"/>
        </a:spcBef>
        <a:buFont typeface="Arial" panose="020B0604020202020204" pitchFamily="34" charset="0"/>
        <a:buChar char="»"/>
        <a:defRPr sz="2400" b="1"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ctrTitle"/>
          </p:nvPr>
        </p:nvSpPr>
        <p:spPr>
          <a:xfrm>
            <a:off x="683568" y="1947759"/>
            <a:ext cx="8201929" cy="1368152"/>
          </a:xfrm>
        </p:spPr>
        <p:txBody>
          <a:bodyPr/>
          <a:lstStyle/>
          <a:p>
            <a:pPr algn="ctr"/>
            <a:r>
              <a:rPr lang="en-US" altLang="zh-CN" sz="4800" dirty="0" smtClean="0"/>
              <a:t>2018</a:t>
            </a:r>
            <a:r>
              <a:rPr lang="zh-CN" altLang="en-US" sz="4800" dirty="0" smtClean="0"/>
              <a:t>年度辽宁省“兴辽英才计划”简介</a:t>
            </a:r>
            <a:endParaRPr lang="zh-CN" altLang="en-US" sz="4800" dirty="0"/>
          </a:p>
        </p:txBody>
      </p:sp>
      <p:sp>
        <p:nvSpPr>
          <p:cNvPr id="6" name="副标题 5"/>
          <p:cNvSpPr>
            <a:spLocks noGrp="1"/>
          </p:cNvSpPr>
          <p:nvPr>
            <p:ph type="subTitle" idx="1"/>
          </p:nvPr>
        </p:nvSpPr>
        <p:spPr>
          <a:xfrm>
            <a:off x="1734294" y="4164067"/>
            <a:ext cx="6100476" cy="1422924"/>
          </a:xfrm>
        </p:spPr>
        <p:txBody>
          <a:bodyPr>
            <a:noAutofit/>
          </a:bodyPr>
          <a:lstStyle/>
          <a:p>
            <a:pPr>
              <a:lnSpc>
                <a:spcPts val="5000"/>
              </a:lnSpc>
              <a:spcBef>
                <a:spcPts val="0"/>
              </a:spcBef>
            </a:pPr>
            <a:r>
              <a:rPr lang="zh-CN" altLang="en-US" sz="3200" dirty="0" smtClean="0">
                <a:solidFill>
                  <a:schemeClr val="tx1"/>
                </a:solidFill>
              </a:rPr>
              <a:t>人事处</a:t>
            </a:r>
            <a:endParaRPr lang="en-US" altLang="zh-CN" sz="3200" dirty="0" smtClean="0">
              <a:solidFill>
                <a:schemeClr val="tx1"/>
              </a:solidFill>
            </a:endParaRPr>
          </a:p>
          <a:p>
            <a:pPr>
              <a:lnSpc>
                <a:spcPts val="5000"/>
              </a:lnSpc>
              <a:spcBef>
                <a:spcPts val="0"/>
              </a:spcBef>
            </a:pPr>
            <a:r>
              <a:rPr lang="en-US" altLang="zh-CN" sz="3200" dirty="0" smtClean="0">
                <a:solidFill>
                  <a:schemeClr val="tx1"/>
                </a:solidFill>
              </a:rPr>
              <a:t>2018</a:t>
            </a:r>
            <a:r>
              <a:rPr lang="zh-CN" altLang="en-US" sz="3200" dirty="0" smtClean="0">
                <a:solidFill>
                  <a:schemeClr val="tx1"/>
                </a:solidFill>
              </a:rPr>
              <a:t>年</a:t>
            </a:r>
            <a:r>
              <a:rPr lang="en-US" altLang="zh-CN" sz="3200" dirty="0" smtClean="0">
                <a:solidFill>
                  <a:schemeClr val="tx1"/>
                </a:solidFill>
              </a:rPr>
              <a:t>6</a:t>
            </a:r>
            <a:r>
              <a:rPr lang="zh-CN" altLang="en-US" sz="3200" dirty="0" smtClean="0">
                <a:solidFill>
                  <a:schemeClr val="tx1"/>
                </a:solidFill>
              </a:rPr>
              <a:t>月</a:t>
            </a:r>
            <a:r>
              <a:rPr lang="en-US" altLang="zh-CN" sz="3200" dirty="0" smtClean="0">
                <a:solidFill>
                  <a:schemeClr val="tx1"/>
                </a:solidFill>
              </a:rPr>
              <a:t>8</a:t>
            </a:r>
            <a:r>
              <a:rPr lang="zh-CN" altLang="en-US" sz="3200" dirty="0" smtClean="0">
                <a:solidFill>
                  <a:schemeClr val="tx1"/>
                </a:solidFill>
              </a:rPr>
              <a:t>日</a:t>
            </a:r>
            <a:endParaRPr lang="zh-CN" altLang="en-US" sz="3200" dirty="0">
              <a:solidFill>
                <a:schemeClr val="tx1"/>
              </a:solidFill>
            </a:endParaRPr>
          </a:p>
        </p:txBody>
      </p:sp>
      <p:grpSp>
        <p:nvGrpSpPr>
          <p:cNvPr id="7" name="Group 187"/>
          <p:cNvGrpSpPr>
            <a:grpSpLocks noChangeAspect="1"/>
          </p:cNvGrpSpPr>
          <p:nvPr/>
        </p:nvGrpSpPr>
        <p:grpSpPr bwMode="auto">
          <a:xfrm>
            <a:off x="5479239" y="3488042"/>
            <a:ext cx="3105005" cy="331833"/>
            <a:chOff x="2054" y="1778"/>
            <a:chExt cx="1513" cy="162"/>
          </a:xfrm>
        </p:grpSpPr>
        <p:sp>
          <p:nvSpPr>
            <p:cNvPr id="8" name="Freeform 188"/>
            <p:cNvSpPr>
              <a:spLocks noChangeAspect="1"/>
            </p:cNvSpPr>
            <p:nvPr/>
          </p:nvSpPr>
          <p:spPr bwMode="auto">
            <a:xfrm flipV="1">
              <a:off x="3516" y="1828"/>
              <a:ext cx="51" cy="104"/>
            </a:xfrm>
            <a:custGeom>
              <a:avLst/>
              <a:gdLst>
                <a:gd name="T0" fmla="*/ 0 w 71"/>
                <a:gd name="T1" fmla="*/ 8 h 146"/>
                <a:gd name="T2" fmla="*/ 0 w 71"/>
                <a:gd name="T3" fmla="*/ 27 h 146"/>
                <a:gd name="T4" fmla="*/ 10 w 71"/>
                <a:gd name="T5" fmla="*/ 46 h 146"/>
                <a:gd name="T6" fmla="*/ 10 w 71"/>
                <a:gd name="T7" fmla="*/ 79 h 146"/>
                <a:gd name="T8" fmla="*/ 6 w 71"/>
                <a:gd name="T9" fmla="*/ 88 h 146"/>
                <a:gd name="T10" fmla="*/ 0 w 71"/>
                <a:gd name="T11" fmla="*/ 86 h 146"/>
                <a:gd name="T12" fmla="*/ 0 w 71"/>
                <a:gd name="T13" fmla="*/ 111 h 146"/>
                <a:gd name="T14" fmla="*/ 1 w 71"/>
                <a:gd name="T15" fmla="*/ 111 h 146"/>
                <a:gd name="T16" fmla="*/ 1 w 71"/>
                <a:gd name="T17" fmla="*/ 118 h 146"/>
                <a:gd name="T18" fmla="*/ 0 w 71"/>
                <a:gd name="T19" fmla="*/ 118 h 146"/>
                <a:gd name="T20" fmla="*/ 0 w 71"/>
                <a:gd name="T21" fmla="*/ 134 h 146"/>
                <a:gd name="T22" fmla="*/ 16 w 71"/>
                <a:gd name="T23" fmla="*/ 146 h 146"/>
                <a:gd name="T24" fmla="*/ 29 w 71"/>
                <a:gd name="T25" fmla="*/ 133 h 146"/>
                <a:gd name="T26" fmla="*/ 24 w 71"/>
                <a:gd name="T27" fmla="*/ 120 h 146"/>
                <a:gd name="T28" fmla="*/ 24 w 71"/>
                <a:gd name="T29" fmla="*/ 115 h 146"/>
                <a:gd name="T30" fmla="*/ 27 w 71"/>
                <a:gd name="T31" fmla="*/ 115 h 146"/>
                <a:gd name="T32" fmla="*/ 58 w 71"/>
                <a:gd name="T33" fmla="*/ 125 h 146"/>
                <a:gd name="T34" fmla="*/ 71 w 71"/>
                <a:gd name="T35" fmla="*/ 114 h 146"/>
                <a:gd name="T36" fmla="*/ 55 w 71"/>
                <a:gd name="T37" fmla="*/ 105 h 146"/>
                <a:gd name="T38" fmla="*/ 36 w 71"/>
                <a:gd name="T39" fmla="*/ 105 h 146"/>
                <a:gd name="T40" fmla="*/ 28 w 71"/>
                <a:gd name="T41" fmla="*/ 95 h 146"/>
                <a:gd name="T42" fmla="*/ 32 w 71"/>
                <a:gd name="T43" fmla="*/ 81 h 146"/>
                <a:gd name="T44" fmla="*/ 32 w 71"/>
                <a:gd name="T45" fmla="*/ 17 h 146"/>
                <a:gd name="T46" fmla="*/ 16 w 71"/>
                <a:gd name="T47" fmla="*/ 0 h 146"/>
                <a:gd name="T48" fmla="*/ 14 w 71"/>
                <a:gd name="T49" fmla="*/ 0 h 146"/>
                <a:gd name="T50" fmla="*/ 0 w 71"/>
                <a:gd name="T51" fmla="*/ 8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1" h="146">
                  <a:moveTo>
                    <a:pt x="0" y="8"/>
                  </a:moveTo>
                  <a:lnTo>
                    <a:pt x="0" y="27"/>
                  </a:lnTo>
                  <a:cubicBezTo>
                    <a:pt x="6" y="32"/>
                    <a:pt x="10" y="38"/>
                    <a:pt x="10" y="46"/>
                  </a:cubicBezTo>
                  <a:lnTo>
                    <a:pt x="10" y="79"/>
                  </a:lnTo>
                  <a:cubicBezTo>
                    <a:pt x="10" y="84"/>
                    <a:pt x="12" y="88"/>
                    <a:pt x="6" y="88"/>
                  </a:cubicBezTo>
                  <a:cubicBezTo>
                    <a:pt x="4" y="88"/>
                    <a:pt x="3" y="87"/>
                    <a:pt x="0" y="86"/>
                  </a:cubicBezTo>
                  <a:lnTo>
                    <a:pt x="0" y="111"/>
                  </a:lnTo>
                  <a:lnTo>
                    <a:pt x="1" y="111"/>
                  </a:lnTo>
                  <a:cubicBezTo>
                    <a:pt x="1" y="112"/>
                    <a:pt x="2" y="115"/>
                    <a:pt x="1" y="118"/>
                  </a:cubicBezTo>
                  <a:lnTo>
                    <a:pt x="0" y="118"/>
                  </a:lnTo>
                  <a:lnTo>
                    <a:pt x="0" y="134"/>
                  </a:lnTo>
                  <a:cubicBezTo>
                    <a:pt x="5" y="140"/>
                    <a:pt x="10" y="146"/>
                    <a:pt x="16" y="146"/>
                  </a:cubicBezTo>
                  <a:cubicBezTo>
                    <a:pt x="20" y="146"/>
                    <a:pt x="29" y="141"/>
                    <a:pt x="29" y="133"/>
                  </a:cubicBezTo>
                  <a:cubicBezTo>
                    <a:pt x="29" y="131"/>
                    <a:pt x="29" y="126"/>
                    <a:pt x="24" y="120"/>
                  </a:cubicBezTo>
                  <a:lnTo>
                    <a:pt x="24" y="115"/>
                  </a:lnTo>
                  <a:lnTo>
                    <a:pt x="27" y="115"/>
                  </a:lnTo>
                  <a:cubicBezTo>
                    <a:pt x="27" y="115"/>
                    <a:pt x="46" y="125"/>
                    <a:pt x="58" y="125"/>
                  </a:cubicBezTo>
                  <a:cubicBezTo>
                    <a:pt x="64" y="125"/>
                    <a:pt x="71" y="118"/>
                    <a:pt x="71" y="114"/>
                  </a:cubicBezTo>
                  <a:cubicBezTo>
                    <a:pt x="71" y="114"/>
                    <a:pt x="64" y="105"/>
                    <a:pt x="55" y="105"/>
                  </a:cubicBezTo>
                  <a:lnTo>
                    <a:pt x="36" y="105"/>
                  </a:lnTo>
                  <a:cubicBezTo>
                    <a:pt x="33" y="105"/>
                    <a:pt x="28" y="101"/>
                    <a:pt x="28" y="95"/>
                  </a:cubicBezTo>
                  <a:cubicBezTo>
                    <a:pt x="28" y="88"/>
                    <a:pt x="32" y="86"/>
                    <a:pt x="32" y="81"/>
                  </a:cubicBezTo>
                  <a:lnTo>
                    <a:pt x="32" y="17"/>
                  </a:lnTo>
                  <a:cubicBezTo>
                    <a:pt x="32" y="12"/>
                    <a:pt x="16" y="0"/>
                    <a:pt x="16" y="0"/>
                  </a:cubicBezTo>
                  <a:lnTo>
                    <a:pt x="14" y="0"/>
                  </a:lnTo>
                  <a:cubicBezTo>
                    <a:pt x="14" y="2"/>
                    <a:pt x="9" y="7"/>
                    <a:pt x="0" y="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 name="Freeform 189"/>
            <p:cNvSpPr>
              <a:spLocks noChangeAspect="1"/>
            </p:cNvSpPr>
            <p:nvPr/>
          </p:nvSpPr>
          <p:spPr bwMode="auto">
            <a:xfrm flipV="1">
              <a:off x="3516" y="1787"/>
              <a:ext cx="36" cy="22"/>
            </a:xfrm>
            <a:custGeom>
              <a:avLst/>
              <a:gdLst>
                <a:gd name="T0" fmla="*/ 0 w 50"/>
                <a:gd name="T1" fmla="*/ 0 h 31"/>
                <a:gd name="T2" fmla="*/ 0 w 50"/>
                <a:gd name="T3" fmla="*/ 26 h 31"/>
                <a:gd name="T4" fmla="*/ 27 w 50"/>
                <a:gd name="T5" fmla="*/ 31 h 31"/>
                <a:gd name="T6" fmla="*/ 50 w 50"/>
                <a:gd name="T7" fmla="*/ 14 h 31"/>
                <a:gd name="T8" fmla="*/ 43 w 50"/>
                <a:gd name="T9" fmla="*/ 7 h 31"/>
                <a:gd name="T10" fmla="*/ 32 w 50"/>
                <a:gd name="T11" fmla="*/ 7 h 31"/>
                <a:gd name="T12" fmla="*/ 0 w 50"/>
                <a:gd name="T13" fmla="*/ 0 h 31"/>
              </a:gdLst>
              <a:ahLst/>
              <a:cxnLst>
                <a:cxn ang="0">
                  <a:pos x="T0" y="T1"/>
                </a:cxn>
                <a:cxn ang="0">
                  <a:pos x="T2" y="T3"/>
                </a:cxn>
                <a:cxn ang="0">
                  <a:pos x="T4" y="T5"/>
                </a:cxn>
                <a:cxn ang="0">
                  <a:pos x="T6" y="T7"/>
                </a:cxn>
                <a:cxn ang="0">
                  <a:pos x="T8" y="T9"/>
                </a:cxn>
                <a:cxn ang="0">
                  <a:pos x="T10" y="T11"/>
                </a:cxn>
                <a:cxn ang="0">
                  <a:pos x="T12" y="T13"/>
                </a:cxn>
              </a:cxnLst>
              <a:rect l="0" t="0" r="r" b="b"/>
              <a:pathLst>
                <a:path w="50" h="31">
                  <a:moveTo>
                    <a:pt x="0" y="0"/>
                  </a:moveTo>
                  <a:lnTo>
                    <a:pt x="0" y="26"/>
                  </a:lnTo>
                  <a:cubicBezTo>
                    <a:pt x="10" y="29"/>
                    <a:pt x="20" y="31"/>
                    <a:pt x="27" y="31"/>
                  </a:cubicBezTo>
                  <a:cubicBezTo>
                    <a:pt x="36" y="31"/>
                    <a:pt x="50" y="16"/>
                    <a:pt x="50" y="14"/>
                  </a:cubicBezTo>
                  <a:cubicBezTo>
                    <a:pt x="50" y="10"/>
                    <a:pt x="47" y="7"/>
                    <a:pt x="43" y="7"/>
                  </a:cubicBezTo>
                  <a:lnTo>
                    <a:pt x="32" y="7"/>
                  </a:lnTo>
                  <a:cubicBezTo>
                    <a:pt x="26" y="7"/>
                    <a:pt x="13" y="4"/>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0" name="Freeform 190"/>
            <p:cNvSpPr>
              <a:spLocks noChangeAspect="1"/>
            </p:cNvSpPr>
            <p:nvPr/>
          </p:nvSpPr>
          <p:spPr bwMode="auto">
            <a:xfrm flipV="1">
              <a:off x="3479" y="1791"/>
              <a:ext cx="37" cy="26"/>
            </a:xfrm>
            <a:custGeom>
              <a:avLst/>
              <a:gdLst>
                <a:gd name="T0" fmla="*/ 52 w 52"/>
                <a:gd name="T1" fmla="*/ 37 h 37"/>
                <a:gd name="T2" fmla="*/ 52 w 52"/>
                <a:gd name="T3" fmla="*/ 11 h 37"/>
                <a:gd name="T4" fmla="*/ 3 w 52"/>
                <a:gd name="T5" fmla="*/ 0 h 37"/>
                <a:gd name="T6" fmla="*/ 0 w 52"/>
                <a:gd name="T7" fmla="*/ 1 h 37"/>
                <a:gd name="T8" fmla="*/ 0 w 52"/>
                <a:gd name="T9" fmla="*/ 20 h 37"/>
                <a:gd name="T10" fmla="*/ 52 w 52"/>
                <a:gd name="T11" fmla="*/ 37 h 37"/>
              </a:gdLst>
              <a:ahLst/>
              <a:cxnLst>
                <a:cxn ang="0">
                  <a:pos x="T0" y="T1"/>
                </a:cxn>
                <a:cxn ang="0">
                  <a:pos x="T2" y="T3"/>
                </a:cxn>
                <a:cxn ang="0">
                  <a:pos x="T4" y="T5"/>
                </a:cxn>
                <a:cxn ang="0">
                  <a:pos x="T6" y="T7"/>
                </a:cxn>
                <a:cxn ang="0">
                  <a:pos x="T8" y="T9"/>
                </a:cxn>
                <a:cxn ang="0">
                  <a:pos x="T10" y="T11"/>
                </a:cxn>
              </a:cxnLst>
              <a:rect l="0" t="0" r="r" b="b"/>
              <a:pathLst>
                <a:path w="52" h="37">
                  <a:moveTo>
                    <a:pt x="52" y="37"/>
                  </a:moveTo>
                  <a:lnTo>
                    <a:pt x="52" y="11"/>
                  </a:lnTo>
                  <a:cubicBezTo>
                    <a:pt x="33" y="6"/>
                    <a:pt x="12" y="0"/>
                    <a:pt x="3" y="0"/>
                  </a:cubicBezTo>
                  <a:cubicBezTo>
                    <a:pt x="3" y="0"/>
                    <a:pt x="2" y="1"/>
                    <a:pt x="0" y="1"/>
                  </a:cubicBezTo>
                  <a:lnTo>
                    <a:pt x="0" y="20"/>
                  </a:lnTo>
                  <a:cubicBezTo>
                    <a:pt x="11" y="21"/>
                    <a:pt x="32" y="31"/>
                    <a:pt x="52" y="37"/>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1" name="Freeform 191"/>
            <p:cNvSpPr>
              <a:spLocks noChangeAspect="1"/>
            </p:cNvSpPr>
            <p:nvPr/>
          </p:nvSpPr>
          <p:spPr bwMode="auto">
            <a:xfrm flipV="1">
              <a:off x="3479" y="1829"/>
              <a:ext cx="37" cy="75"/>
            </a:xfrm>
            <a:custGeom>
              <a:avLst/>
              <a:gdLst>
                <a:gd name="T0" fmla="*/ 52 w 52"/>
                <a:gd name="T1" fmla="*/ 94 h 105"/>
                <a:gd name="T2" fmla="*/ 52 w 52"/>
                <a:gd name="T3" fmla="*/ 78 h 105"/>
                <a:gd name="T4" fmla="*/ 50 w 52"/>
                <a:gd name="T5" fmla="*/ 78 h 105"/>
                <a:gd name="T6" fmla="*/ 50 w 52"/>
                <a:gd name="T7" fmla="*/ 71 h 105"/>
                <a:gd name="T8" fmla="*/ 52 w 52"/>
                <a:gd name="T9" fmla="*/ 71 h 105"/>
                <a:gd name="T10" fmla="*/ 52 w 52"/>
                <a:gd name="T11" fmla="*/ 46 h 105"/>
                <a:gd name="T12" fmla="*/ 49 w 52"/>
                <a:gd name="T13" fmla="*/ 46 h 105"/>
                <a:gd name="T14" fmla="*/ 36 w 52"/>
                <a:gd name="T15" fmla="*/ 55 h 105"/>
                <a:gd name="T16" fmla="*/ 34 w 52"/>
                <a:gd name="T17" fmla="*/ 55 h 105"/>
                <a:gd name="T18" fmla="*/ 34 w 52"/>
                <a:gd name="T19" fmla="*/ 14 h 105"/>
                <a:gd name="T20" fmla="*/ 12 w 52"/>
                <a:gd name="T21" fmla="*/ 0 h 105"/>
                <a:gd name="T22" fmla="*/ 3 w 52"/>
                <a:gd name="T23" fmla="*/ 10 h 105"/>
                <a:gd name="T24" fmla="*/ 16 w 52"/>
                <a:gd name="T25" fmla="*/ 35 h 105"/>
                <a:gd name="T26" fmla="*/ 11 w 52"/>
                <a:gd name="T27" fmla="*/ 42 h 105"/>
                <a:gd name="T28" fmla="*/ 0 w 52"/>
                <a:gd name="T29" fmla="*/ 27 h 105"/>
                <a:gd name="T30" fmla="*/ 0 w 52"/>
                <a:gd name="T31" fmla="*/ 52 h 105"/>
                <a:gd name="T32" fmla="*/ 19 w 52"/>
                <a:gd name="T33" fmla="*/ 69 h 105"/>
                <a:gd name="T34" fmla="*/ 11 w 52"/>
                <a:gd name="T35" fmla="*/ 78 h 105"/>
                <a:gd name="T36" fmla="*/ 0 w 52"/>
                <a:gd name="T37" fmla="*/ 76 h 105"/>
                <a:gd name="T38" fmla="*/ 0 w 52"/>
                <a:gd name="T39" fmla="*/ 93 h 105"/>
                <a:gd name="T40" fmla="*/ 27 w 52"/>
                <a:gd name="T41" fmla="*/ 105 h 105"/>
                <a:gd name="T42" fmla="*/ 39 w 52"/>
                <a:gd name="T43" fmla="*/ 99 h 105"/>
                <a:gd name="T44" fmla="*/ 27 w 52"/>
                <a:gd name="T45" fmla="*/ 78 h 105"/>
                <a:gd name="T46" fmla="*/ 33 w 52"/>
                <a:gd name="T47" fmla="*/ 72 h 105"/>
                <a:gd name="T48" fmla="*/ 52 w 52"/>
                <a:gd name="T49" fmla="*/ 94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2" h="105">
                  <a:moveTo>
                    <a:pt x="52" y="94"/>
                  </a:moveTo>
                  <a:lnTo>
                    <a:pt x="52" y="78"/>
                  </a:lnTo>
                  <a:lnTo>
                    <a:pt x="50" y="78"/>
                  </a:lnTo>
                  <a:cubicBezTo>
                    <a:pt x="52" y="74"/>
                    <a:pt x="50" y="74"/>
                    <a:pt x="50" y="71"/>
                  </a:cubicBezTo>
                  <a:lnTo>
                    <a:pt x="52" y="71"/>
                  </a:lnTo>
                  <a:lnTo>
                    <a:pt x="52" y="46"/>
                  </a:lnTo>
                  <a:cubicBezTo>
                    <a:pt x="51" y="46"/>
                    <a:pt x="50" y="46"/>
                    <a:pt x="49" y="46"/>
                  </a:cubicBezTo>
                  <a:cubicBezTo>
                    <a:pt x="44" y="46"/>
                    <a:pt x="40" y="51"/>
                    <a:pt x="36" y="55"/>
                  </a:cubicBezTo>
                  <a:lnTo>
                    <a:pt x="34" y="55"/>
                  </a:lnTo>
                  <a:lnTo>
                    <a:pt x="34" y="14"/>
                  </a:lnTo>
                  <a:cubicBezTo>
                    <a:pt x="34" y="14"/>
                    <a:pt x="20" y="0"/>
                    <a:pt x="12" y="0"/>
                  </a:cubicBezTo>
                  <a:cubicBezTo>
                    <a:pt x="12" y="0"/>
                    <a:pt x="3" y="5"/>
                    <a:pt x="3" y="10"/>
                  </a:cubicBezTo>
                  <a:cubicBezTo>
                    <a:pt x="3" y="21"/>
                    <a:pt x="16" y="25"/>
                    <a:pt x="16" y="35"/>
                  </a:cubicBezTo>
                  <a:cubicBezTo>
                    <a:pt x="16" y="39"/>
                    <a:pt x="13" y="40"/>
                    <a:pt x="11" y="42"/>
                  </a:cubicBezTo>
                  <a:cubicBezTo>
                    <a:pt x="6" y="36"/>
                    <a:pt x="3" y="31"/>
                    <a:pt x="0" y="27"/>
                  </a:cubicBezTo>
                  <a:lnTo>
                    <a:pt x="0" y="52"/>
                  </a:lnTo>
                  <a:cubicBezTo>
                    <a:pt x="4" y="54"/>
                    <a:pt x="19" y="61"/>
                    <a:pt x="19" y="69"/>
                  </a:cubicBezTo>
                  <a:cubicBezTo>
                    <a:pt x="19" y="75"/>
                    <a:pt x="15" y="78"/>
                    <a:pt x="11" y="78"/>
                  </a:cubicBezTo>
                  <a:cubicBezTo>
                    <a:pt x="8" y="78"/>
                    <a:pt x="4" y="78"/>
                    <a:pt x="0" y="76"/>
                  </a:cubicBezTo>
                  <a:lnTo>
                    <a:pt x="0" y="93"/>
                  </a:lnTo>
                  <a:cubicBezTo>
                    <a:pt x="6" y="98"/>
                    <a:pt x="13" y="105"/>
                    <a:pt x="27" y="105"/>
                  </a:cubicBezTo>
                  <a:cubicBezTo>
                    <a:pt x="27" y="105"/>
                    <a:pt x="39" y="104"/>
                    <a:pt x="39" y="99"/>
                  </a:cubicBezTo>
                  <a:cubicBezTo>
                    <a:pt x="39" y="88"/>
                    <a:pt x="27" y="85"/>
                    <a:pt x="27" y="78"/>
                  </a:cubicBezTo>
                  <a:cubicBezTo>
                    <a:pt x="27" y="76"/>
                    <a:pt x="30" y="72"/>
                    <a:pt x="33" y="72"/>
                  </a:cubicBezTo>
                  <a:cubicBezTo>
                    <a:pt x="38" y="72"/>
                    <a:pt x="45" y="84"/>
                    <a:pt x="52" y="94"/>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2" name="Freeform 192"/>
            <p:cNvSpPr>
              <a:spLocks noChangeAspect="1"/>
            </p:cNvSpPr>
            <p:nvPr/>
          </p:nvSpPr>
          <p:spPr bwMode="auto">
            <a:xfrm flipV="1">
              <a:off x="3479" y="1913"/>
              <a:ext cx="37" cy="19"/>
            </a:xfrm>
            <a:custGeom>
              <a:avLst/>
              <a:gdLst>
                <a:gd name="T0" fmla="*/ 52 w 52"/>
                <a:gd name="T1" fmla="*/ 26 h 26"/>
                <a:gd name="T2" fmla="*/ 52 w 52"/>
                <a:gd name="T3" fmla="*/ 7 h 26"/>
                <a:gd name="T4" fmla="*/ 42 w 52"/>
                <a:gd name="T5" fmla="*/ 8 h 26"/>
                <a:gd name="T6" fmla="*/ 1 w 52"/>
                <a:gd name="T7" fmla="*/ 0 h 26"/>
                <a:gd name="T8" fmla="*/ 0 w 52"/>
                <a:gd name="T9" fmla="*/ 0 h 26"/>
                <a:gd name="T10" fmla="*/ 0 w 52"/>
                <a:gd name="T11" fmla="*/ 4 h 26"/>
                <a:gd name="T12" fmla="*/ 52 w 52"/>
                <a:gd name="T13" fmla="*/ 26 h 26"/>
              </a:gdLst>
              <a:ahLst/>
              <a:cxnLst>
                <a:cxn ang="0">
                  <a:pos x="T0" y="T1"/>
                </a:cxn>
                <a:cxn ang="0">
                  <a:pos x="T2" y="T3"/>
                </a:cxn>
                <a:cxn ang="0">
                  <a:pos x="T4" y="T5"/>
                </a:cxn>
                <a:cxn ang="0">
                  <a:pos x="T6" y="T7"/>
                </a:cxn>
                <a:cxn ang="0">
                  <a:pos x="T8" y="T9"/>
                </a:cxn>
                <a:cxn ang="0">
                  <a:pos x="T10" y="T11"/>
                </a:cxn>
                <a:cxn ang="0">
                  <a:pos x="T12" y="T13"/>
                </a:cxn>
              </a:cxnLst>
              <a:rect l="0" t="0" r="r" b="b"/>
              <a:pathLst>
                <a:path w="52" h="26">
                  <a:moveTo>
                    <a:pt x="52" y="26"/>
                  </a:moveTo>
                  <a:lnTo>
                    <a:pt x="52" y="7"/>
                  </a:lnTo>
                  <a:cubicBezTo>
                    <a:pt x="50" y="8"/>
                    <a:pt x="46" y="8"/>
                    <a:pt x="42" y="8"/>
                  </a:cubicBezTo>
                  <a:cubicBezTo>
                    <a:pt x="42" y="8"/>
                    <a:pt x="4" y="3"/>
                    <a:pt x="1" y="0"/>
                  </a:cubicBezTo>
                  <a:lnTo>
                    <a:pt x="0" y="0"/>
                  </a:lnTo>
                  <a:lnTo>
                    <a:pt x="0" y="4"/>
                  </a:lnTo>
                  <a:cubicBezTo>
                    <a:pt x="10" y="11"/>
                    <a:pt x="37" y="15"/>
                    <a:pt x="52" y="2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3" name="Freeform 193"/>
            <p:cNvSpPr>
              <a:spLocks noChangeAspect="1"/>
            </p:cNvSpPr>
            <p:nvPr/>
          </p:nvSpPr>
          <p:spPr bwMode="auto">
            <a:xfrm flipV="1">
              <a:off x="3440" y="1799"/>
              <a:ext cx="39" cy="105"/>
            </a:xfrm>
            <a:custGeom>
              <a:avLst/>
              <a:gdLst>
                <a:gd name="T0" fmla="*/ 56 w 56"/>
                <a:gd name="T1" fmla="*/ 142 h 148"/>
                <a:gd name="T2" fmla="*/ 56 w 56"/>
                <a:gd name="T3" fmla="*/ 123 h 148"/>
                <a:gd name="T4" fmla="*/ 53 w 56"/>
                <a:gd name="T5" fmla="*/ 122 h 148"/>
                <a:gd name="T6" fmla="*/ 43 w 56"/>
                <a:gd name="T7" fmla="*/ 93 h 148"/>
                <a:gd name="T8" fmla="*/ 43 w 56"/>
                <a:gd name="T9" fmla="*/ 87 h 148"/>
                <a:gd name="T10" fmla="*/ 56 w 56"/>
                <a:gd name="T11" fmla="*/ 93 h 148"/>
                <a:gd name="T12" fmla="*/ 56 w 56"/>
                <a:gd name="T13" fmla="*/ 76 h 148"/>
                <a:gd name="T14" fmla="*/ 43 w 56"/>
                <a:gd name="T15" fmla="*/ 74 h 148"/>
                <a:gd name="T16" fmla="*/ 38 w 56"/>
                <a:gd name="T17" fmla="*/ 74 h 148"/>
                <a:gd name="T18" fmla="*/ 36 w 56"/>
                <a:gd name="T19" fmla="*/ 59 h 148"/>
                <a:gd name="T20" fmla="*/ 47 w 56"/>
                <a:gd name="T21" fmla="*/ 59 h 148"/>
                <a:gd name="T22" fmla="*/ 55 w 56"/>
                <a:gd name="T23" fmla="*/ 52 h 148"/>
                <a:gd name="T24" fmla="*/ 56 w 56"/>
                <a:gd name="T25" fmla="*/ 52 h 148"/>
                <a:gd name="T26" fmla="*/ 56 w 56"/>
                <a:gd name="T27" fmla="*/ 27 h 148"/>
                <a:gd name="T28" fmla="*/ 44 w 56"/>
                <a:gd name="T29" fmla="*/ 19 h 148"/>
                <a:gd name="T30" fmla="*/ 34 w 56"/>
                <a:gd name="T31" fmla="*/ 36 h 148"/>
                <a:gd name="T32" fmla="*/ 30 w 56"/>
                <a:gd name="T33" fmla="*/ 42 h 148"/>
                <a:gd name="T34" fmla="*/ 24 w 56"/>
                <a:gd name="T35" fmla="*/ 15 h 148"/>
                <a:gd name="T36" fmla="*/ 6 w 56"/>
                <a:gd name="T37" fmla="*/ 0 h 148"/>
                <a:gd name="T38" fmla="*/ 0 w 56"/>
                <a:gd name="T39" fmla="*/ 3 h 148"/>
                <a:gd name="T40" fmla="*/ 0 w 56"/>
                <a:gd name="T41" fmla="*/ 22 h 148"/>
                <a:gd name="T42" fmla="*/ 45 w 56"/>
                <a:gd name="T43" fmla="*/ 116 h 148"/>
                <a:gd name="T44" fmla="*/ 35 w 56"/>
                <a:gd name="T45" fmla="*/ 127 h 148"/>
                <a:gd name="T46" fmla="*/ 21 w 56"/>
                <a:gd name="T47" fmla="*/ 139 h 148"/>
                <a:gd name="T48" fmla="*/ 21 w 56"/>
                <a:gd name="T49" fmla="*/ 148 h 148"/>
                <a:gd name="T50" fmla="*/ 23 w 56"/>
                <a:gd name="T51" fmla="*/ 148 h 148"/>
                <a:gd name="T52" fmla="*/ 31 w 56"/>
                <a:gd name="T53" fmla="*/ 142 h 148"/>
                <a:gd name="T54" fmla="*/ 56 w 56"/>
                <a:gd name="T55" fmla="*/ 142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56" h="148">
                  <a:moveTo>
                    <a:pt x="56" y="142"/>
                  </a:moveTo>
                  <a:lnTo>
                    <a:pt x="56" y="123"/>
                  </a:lnTo>
                  <a:cubicBezTo>
                    <a:pt x="55" y="123"/>
                    <a:pt x="54" y="123"/>
                    <a:pt x="53" y="122"/>
                  </a:cubicBezTo>
                  <a:cubicBezTo>
                    <a:pt x="53" y="112"/>
                    <a:pt x="52" y="119"/>
                    <a:pt x="43" y="93"/>
                  </a:cubicBezTo>
                  <a:lnTo>
                    <a:pt x="43" y="87"/>
                  </a:lnTo>
                  <a:cubicBezTo>
                    <a:pt x="48" y="87"/>
                    <a:pt x="52" y="90"/>
                    <a:pt x="56" y="93"/>
                  </a:cubicBezTo>
                  <a:lnTo>
                    <a:pt x="56" y="76"/>
                  </a:lnTo>
                  <a:cubicBezTo>
                    <a:pt x="51" y="75"/>
                    <a:pt x="46" y="74"/>
                    <a:pt x="43" y="74"/>
                  </a:cubicBezTo>
                  <a:cubicBezTo>
                    <a:pt x="42" y="74"/>
                    <a:pt x="43" y="73"/>
                    <a:pt x="38" y="74"/>
                  </a:cubicBezTo>
                  <a:cubicBezTo>
                    <a:pt x="38" y="68"/>
                    <a:pt x="40" y="63"/>
                    <a:pt x="36" y="59"/>
                  </a:cubicBezTo>
                  <a:cubicBezTo>
                    <a:pt x="42" y="57"/>
                    <a:pt x="46" y="59"/>
                    <a:pt x="47" y="59"/>
                  </a:cubicBezTo>
                  <a:cubicBezTo>
                    <a:pt x="49" y="58"/>
                    <a:pt x="52" y="52"/>
                    <a:pt x="55" y="52"/>
                  </a:cubicBezTo>
                  <a:lnTo>
                    <a:pt x="56" y="52"/>
                  </a:lnTo>
                  <a:lnTo>
                    <a:pt x="56" y="27"/>
                  </a:lnTo>
                  <a:cubicBezTo>
                    <a:pt x="52" y="22"/>
                    <a:pt x="49" y="19"/>
                    <a:pt x="44" y="19"/>
                  </a:cubicBezTo>
                  <a:cubicBezTo>
                    <a:pt x="28" y="19"/>
                    <a:pt x="34" y="30"/>
                    <a:pt x="34" y="36"/>
                  </a:cubicBezTo>
                  <a:cubicBezTo>
                    <a:pt x="34" y="36"/>
                    <a:pt x="33" y="40"/>
                    <a:pt x="30" y="42"/>
                  </a:cubicBezTo>
                  <a:cubicBezTo>
                    <a:pt x="26" y="32"/>
                    <a:pt x="24" y="25"/>
                    <a:pt x="24" y="15"/>
                  </a:cubicBezTo>
                  <a:cubicBezTo>
                    <a:pt x="24" y="10"/>
                    <a:pt x="17" y="0"/>
                    <a:pt x="6" y="0"/>
                  </a:cubicBezTo>
                  <a:cubicBezTo>
                    <a:pt x="6" y="0"/>
                    <a:pt x="2" y="2"/>
                    <a:pt x="0" y="3"/>
                  </a:cubicBezTo>
                  <a:lnTo>
                    <a:pt x="0" y="22"/>
                  </a:lnTo>
                  <a:cubicBezTo>
                    <a:pt x="0" y="55"/>
                    <a:pt x="45" y="114"/>
                    <a:pt x="45" y="116"/>
                  </a:cubicBezTo>
                  <a:cubicBezTo>
                    <a:pt x="45" y="126"/>
                    <a:pt x="42" y="127"/>
                    <a:pt x="35" y="127"/>
                  </a:cubicBezTo>
                  <a:cubicBezTo>
                    <a:pt x="35" y="127"/>
                    <a:pt x="21" y="134"/>
                    <a:pt x="21" y="139"/>
                  </a:cubicBezTo>
                  <a:cubicBezTo>
                    <a:pt x="21" y="139"/>
                    <a:pt x="25" y="142"/>
                    <a:pt x="21" y="148"/>
                  </a:cubicBezTo>
                  <a:lnTo>
                    <a:pt x="23" y="148"/>
                  </a:lnTo>
                  <a:cubicBezTo>
                    <a:pt x="26" y="145"/>
                    <a:pt x="27" y="142"/>
                    <a:pt x="31" y="142"/>
                  </a:cubicBezTo>
                  <a:cubicBezTo>
                    <a:pt x="38" y="142"/>
                    <a:pt x="54" y="142"/>
                    <a:pt x="56" y="14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4" name="Freeform 194"/>
            <p:cNvSpPr>
              <a:spLocks noChangeAspect="1"/>
            </p:cNvSpPr>
            <p:nvPr/>
          </p:nvSpPr>
          <p:spPr bwMode="auto">
            <a:xfrm flipV="1">
              <a:off x="3477" y="1929"/>
              <a:ext cx="2" cy="3"/>
            </a:xfrm>
            <a:custGeom>
              <a:avLst/>
              <a:gdLst>
                <a:gd name="T0" fmla="*/ 3 w 3"/>
                <a:gd name="T1" fmla="*/ 4 h 4"/>
                <a:gd name="T2" fmla="*/ 3 w 3"/>
                <a:gd name="T3" fmla="*/ 0 h 4"/>
                <a:gd name="T4" fmla="*/ 0 w 3"/>
                <a:gd name="T5" fmla="*/ 0 h 4"/>
                <a:gd name="T6" fmla="*/ 3 w 3"/>
                <a:gd name="T7" fmla="*/ 4 h 4"/>
              </a:gdLst>
              <a:ahLst/>
              <a:cxnLst>
                <a:cxn ang="0">
                  <a:pos x="T0" y="T1"/>
                </a:cxn>
                <a:cxn ang="0">
                  <a:pos x="T2" y="T3"/>
                </a:cxn>
                <a:cxn ang="0">
                  <a:pos x="T4" y="T5"/>
                </a:cxn>
                <a:cxn ang="0">
                  <a:pos x="T6" y="T7"/>
                </a:cxn>
              </a:cxnLst>
              <a:rect l="0" t="0" r="r" b="b"/>
              <a:pathLst>
                <a:path w="3" h="4">
                  <a:moveTo>
                    <a:pt x="3" y="4"/>
                  </a:moveTo>
                  <a:lnTo>
                    <a:pt x="3" y="0"/>
                  </a:lnTo>
                  <a:lnTo>
                    <a:pt x="0" y="0"/>
                  </a:lnTo>
                  <a:cubicBezTo>
                    <a:pt x="0" y="2"/>
                    <a:pt x="1" y="3"/>
                    <a:pt x="3" y="4"/>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5" name="Freeform 195"/>
            <p:cNvSpPr>
              <a:spLocks noChangeAspect="1"/>
            </p:cNvSpPr>
            <p:nvPr/>
          </p:nvSpPr>
          <p:spPr bwMode="auto">
            <a:xfrm flipV="1">
              <a:off x="3300" y="1789"/>
              <a:ext cx="110" cy="135"/>
            </a:xfrm>
            <a:custGeom>
              <a:avLst/>
              <a:gdLst>
                <a:gd name="T0" fmla="*/ 66 w 155"/>
                <a:gd name="T1" fmla="*/ 190 h 190"/>
                <a:gd name="T2" fmla="*/ 100 w 155"/>
                <a:gd name="T3" fmla="*/ 171 h 190"/>
                <a:gd name="T4" fmla="*/ 86 w 155"/>
                <a:gd name="T5" fmla="*/ 153 h 190"/>
                <a:gd name="T6" fmla="*/ 89 w 155"/>
                <a:gd name="T7" fmla="*/ 151 h 190"/>
                <a:gd name="T8" fmla="*/ 99 w 155"/>
                <a:gd name="T9" fmla="*/ 153 h 190"/>
                <a:gd name="T10" fmla="*/ 125 w 155"/>
                <a:gd name="T11" fmla="*/ 160 h 190"/>
                <a:gd name="T12" fmla="*/ 140 w 155"/>
                <a:gd name="T13" fmla="*/ 143 h 190"/>
                <a:gd name="T14" fmla="*/ 125 w 155"/>
                <a:gd name="T15" fmla="*/ 137 h 190"/>
                <a:gd name="T16" fmla="*/ 103 w 155"/>
                <a:gd name="T17" fmla="*/ 137 h 190"/>
                <a:gd name="T18" fmla="*/ 62 w 155"/>
                <a:gd name="T19" fmla="*/ 102 h 190"/>
                <a:gd name="T20" fmla="*/ 65 w 155"/>
                <a:gd name="T21" fmla="*/ 99 h 190"/>
                <a:gd name="T22" fmla="*/ 105 w 155"/>
                <a:gd name="T23" fmla="*/ 112 h 190"/>
                <a:gd name="T24" fmla="*/ 118 w 155"/>
                <a:gd name="T25" fmla="*/ 107 h 190"/>
                <a:gd name="T26" fmla="*/ 73 w 155"/>
                <a:gd name="T27" fmla="*/ 76 h 190"/>
                <a:gd name="T28" fmla="*/ 85 w 155"/>
                <a:gd name="T29" fmla="*/ 66 h 190"/>
                <a:gd name="T30" fmla="*/ 109 w 155"/>
                <a:gd name="T31" fmla="*/ 72 h 190"/>
                <a:gd name="T32" fmla="*/ 115 w 155"/>
                <a:gd name="T33" fmla="*/ 68 h 190"/>
                <a:gd name="T34" fmla="*/ 105 w 155"/>
                <a:gd name="T35" fmla="*/ 27 h 190"/>
                <a:gd name="T36" fmla="*/ 111 w 155"/>
                <a:gd name="T37" fmla="*/ 22 h 190"/>
                <a:gd name="T38" fmla="*/ 123 w 155"/>
                <a:gd name="T39" fmla="*/ 22 h 190"/>
                <a:gd name="T40" fmla="*/ 145 w 155"/>
                <a:gd name="T41" fmla="*/ 80 h 190"/>
                <a:gd name="T42" fmla="*/ 147 w 155"/>
                <a:gd name="T43" fmla="*/ 80 h 190"/>
                <a:gd name="T44" fmla="*/ 147 w 155"/>
                <a:gd name="T45" fmla="*/ 49 h 190"/>
                <a:gd name="T46" fmla="*/ 151 w 155"/>
                <a:gd name="T47" fmla="*/ 38 h 190"/>
                <a:gd name="T48" fmla="*/ 151 w 155"/>
                <a:gd name="T49" fmla="*/ 27 h 190"/>
                <a:gd name="T50" fmla="*/ 155 w 155"/>
                <a:gd name="T51" fmla="*/ 16 h 190"/>
                <a:gd name="T52" fmla="*/ 118 w 155"/>
                <a:gd name="T53" fmla="*/ 3 h 190"/>
                <a:gd name="T54" fmla="*/ 87 w 155"/>
                <a:gd name="T55" fmla="*/ 22 h 190"/>
                <a:gd name="T56" fmla="*/ 90 w 155"/>
                <a:gd name="T57" fmla="*/ 31 h 190"/>
                <a:gd name="T58" fmla="*/ 90 w 155"/>
                <a:gd name="T59" fmla="*/ 39 h 190"/>
                <a:gd name="T60" fmla="*/ 80 w 155"/>
                <a:gd name="T61" fmla="*/ 49 h 190"/>
                <a:gd name="T62" fmla="*/ 30 w 155"/>
                <a:gd name="T63" fmla="*/ 0 h 190"/>
                <a:gd name="T64" fmla="*/ 18 w 155"/>
                <a:gd name="T65" fmla="*/ 16 h 190"/>
                <a:gd name="T66" fmla="*/ 38 w 155"/>
                <a:gd name="T67" fmla="*/ 29 h 190"/>
                <a:gd name="T68" fmla="*/ 38 w 155"/>
                <a:gd name="T69" fmla="*/ 37 h 190"/>
                <a:gd name="T70" fmla="*/ 33 w 155"/>
                <a:gd name="T71" fmla="*/ 37 h 190"/>
                <a:gd name="T72" fmla="*/ 16 w 155"/>
                <a:gd name="T73" fmla="*/ 31 h 190"/>
                <a:gd name="T74" fmla="*/ 0 w 155"/>
                <a:gd name="T75" fmla="*/ 41 h 190"/>
                <a:gd name="T76" fmla="*/ 11 w 155"/>
                <a:gd name="T77" fmla="*/ 54 h 190"/>
                <a:gd name="T78" fmla="*/ 21 w 155"/>
                <a:gd name="T79" fmla="*/ 50 h 190"/>
                <a:gd name="T80" fmla="*/ 57 w 155"/>
                <a:gd name="T81" fmla="*/ 73 h 190"/>
                <a:gd name="T82" fmla="*/ 57 w 155"/>
                <a:gd name="T83" fmla="*/ 82 h 190"/>
                <a:gd name="T84" fmla="*/ 54 w 155"/>
                <a:gd name="T85" fmla="*/ 82 h 190"/>
                <a:gd name="T86" fmla="*/ 39 w 155"/>
                <a:gd name="T87" fmla="*/ 77 h 190"/>
                <a:gd name="T88" fmla="*/ 31 w 155"/>
                <a:gd name="T89" fmla="*/ 80 h 190"/>
                <a:gd name="T90" fmla="*/ 57 w 155"/>
                <a:gd name="T91" fmla="*/ 107 h 190"/>
                <a:gd name="T92" fmla="*/ 81 w 155"/>
                <a:gd name="T93" fmla="*/ 132 h 190"/>
                <a:gd name="T94" fmla="*/ 74 w 155"/>
                <a:gd name="T95" fmla="*/ 136 h 190"/>
                <a:gd name="T96" fmla="*/ 50 w 155"/>
                <a:gd name="T97" fmla="*/ 131 h 190"/>
                <a:gd name="T98" fmla="*/ 23 w 155"/>
                <a:gd name="T99" fmla="*/ 110 h 190"/>
                <a:gd name="T100" fmla="*/ 15 w 155"/>
                <a:gd name="T101" fmla="*/ 134 h 190"/>
                <a:gd name="T102" fmla="*/ 30 w 155"/>
                <a:gd name="T103" fmla="*/ 157 h 190"/>
                <a:gd name="T104" fmla="*/ 53 w 155"/>
                <a:gd name="T105" fmla="*/ 145 h 190"/>
                <a:gd name="T106" fmla="*/ 78 w 155"/>
                <a:gd name="T107" fmla="*/ 165 h 190"/>
                <a:gd name="T108" fmla="*/ 60 w 155"/>
                <a:gd name="T109" fmla="*/ 185 h 190"/>
                <a:gd name="T110" fmla="*/ 66 w 155"/>
                <a:gd name="T111" fmla="*/ 190 h 1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55" h="190">
                  <a:moveTo>
                    <a:pt x="66" y="190"/>
                  </a:moveTo>
                  <a:cubicBezTo>
                    <a:pt x="81" y="190"/>
                    <a:pt x="100" y="177"/>
                    <a:pt x="100" y="171"/>
                  </a:cubicBezTo>
                  <a:cubicBezTo>
                    <a:pt x="100" y="163"/>
                    <a:pt x="86" y="156"/>
                    <a:pt x="86" y="153"/>
                  </a:cubicBezTo>
                  <a:cubicBezTo>
                    <a:pt x="86" y="152"/>
                    <a:pt x="88" y="151"/>
                    <a:pt x="89" y="151"/>
                  </a:cubicBezTo>
                  <a:cubicBezTo>
                    <a:pt x="92" y="151"/>
                    <a:pt x="88" y="153"/>
                    <a:pt x="99" y="153"/>
                  </a:cubicBezTo>
                  <a:cubicBezTo>
                    <a:pt x="100" y="153"/>
                    <a:pt x="123" y="160"/>
                    <a:pt x="125" y="160"/>
                  </a:cubicBezTo>
                  <a:cubicBezTo>
                    <a:pt x="125" y="160"/>
                    <a:pt x="140" y="152"/>
                    <a:pt x="140" y="143"/>
                  </a:cubicBezTo>
                  <a:cubicBezTo>
                    <a:pt x="140" y="132"/>
                    <a:pt x="126" y="137"/>
                    <a:pt x="125" y="137"/>
                  </a:cubicBezTo>
                  <a:lnTo>
                    <a:pt x="103" y="137"/>
                  </a:lnTo>
                  <a:cubicBezTo>
                    <a:pt x="90" y="137"/>
                    <a:pt x="62" y="102"/>
                    <a:pt x="62" y="102"/>
                  </a:cubicBezTo>
                  <a:cubicBezTo>
                    <a:pt x="62" y="100"/>
                    <a:pt x="64" y="99"/>
                    <a:pt x="65" y="99"/>
                  </a:cubicBezTo>
                  <a:cubicBezTo>
                    <a:pt x="76" y="99"/>
                    <a:pt x="87" y="112"/>
                    <a:pt x="105" y="112"/>
                  </a:cubicBezTo>
                  <a:cubicBezTo>
                    <a:pt x="107" y="112"/>
                    <a:pt x="118" y="110"/>
                    <a:pt x="118" y="107"/>
                  </a:cubicBezTo>
                  <a:cubicBezTo>
                    <a:pt x="118" y="90"/>
                    <a:pt x="73" y="85"/>
                    <a:pt x="73" y="76"/>
                  </a:cubicBezTo>
                  <a:cubicBezTo>
                    <a:pt x="73" y="69"/>
                    <a:pt x="79" y="66"/>
                    <a:pt x="85" y="66"/>
                  </a:cubicBezTo>
                  <a:cubicBezTo>
                    <a:pt x="85" y="66"/>
                    <a:pt x="88" y="72"/>
                    <a:pt x="109" y="72"/>
                  </a:cubicBezTo>
                  <a:cubicBezTo>
                    <a:pt x="112" y="72"/>
                    <a:pt x="113" y="73"/>
                    <a:pt x="115" y="68"/>
                  </a:cubicBezTo>
                  <a:lnTo>
                    <a:pt x="105" y="27"/>
                  </a:lnTo>
                  <a:cubicBezTo>
                    <a:pt x="106" y="24"/>
                    <a:pt x="106" y="22"/>
                    <a:pt x="111" y="22"/>
                  </a:cubicBezTo>
                  <a:lnTo>
                    <a:pt x="123" y="22"/>
                  </a:lnTo>
                  <a:cubicBezTo>
                    <a:pt x="142" y="22"/>
                    <a:pt x="140" y="70"/>
                    <a:pt x="145" y="80"/>
                  </a:cubicBezTo>
                  <a:lnTo>
                    <a:pt x="147" y="80"/>
                  </a:lnTo>
                  <a:cubicBezTo>
                    <a:pt x="151" y="59"/>
                    <a:pt x="147" y="50"/>
                    <a:pt x="147" y="49"/>
                  </a:cubicBezTo>
                  <a:cubicBezTo>
                    <a:pt x="147" y="47"/>
                    <a:pt x="151" y="45"/>
                    <a:pt x="151" y="38"/>
                  </a:cubicBezTo>
                  <a:lnTo>
                    <a:pt x="151" y="27"/>
                  </a:lnTo>
                  <a:cubicBezTo>
                    <a:pt x="151" y="27"/>
                    <a:pt x="155" y="21"/>
                    <a:pt x="155" y="16"/>
                  </a:cubicBezTo>
                  <a:cubicBezTo>
                    <a:pt x="155" y="9"/>
                    <a:pt x="118" y="3"/>
                    <a:pt x="118" y="3"/>
                  </a:cubicBezTo>
                  <a:cubicBezTo>
                    <a:pt x="105" y="3"/>
                    <a:pt x="87" y="8"/>
                    <a:pt x="87" y="22"/>
                  </a:cubicBezTo>
                  <a:cubicBezTo>
                    <a:pt x="87" y="24"/>
                    <a:pt x="90" y="28"/>
                    <a:pt x="90" y="31"/>
                  </a:cubicBezTo>
                  <a:lnTo>
                    <a:pt x="90" y="39"/>
                  </a:lnTo>
                  <a:cubicBezTo>
                    <a:pt x="90" y="42"/>
                    <a:pt x="83" y="49"/>
                    <a:pt x="80" y="49"/>
                  </a:cubicBezTo>
                  <a:cubicBezTo>
                    <a:pt x="51" y="49"/>
                    <a:pt x="50" y="0"/>
                    <a:pt x="30" y="0"/>
                  </a:cubicBezTo>
                  <a:cubicBezTo>
                    <a:pt x="26" y="0"/>
                    <a:pt x="18" y="9"/>
                    <a:pt x="18" y="16"/>
                  </a:cubicBezTo>
                  <a:cubicBezTo>
                    <a:pt x="18" y="24"/>
                    <a:pt x="30" y="14"/>
                    <a:pt x="38" y="29"/>
                  </a:cubicBezTo>
                  <a:lnTo>
                    <a:pt x="38" y="37"/>
                  </a:lnTo>
                  <a:lnTo>
                    <a:pt x="33" y="37"/>
                  </a:lnTo>
                  <a:cubicBezTo>
                    <a:pt x="32" y="36"/>
                    <a:pt x="20" y="31"/>
                    <a:pt x="16" y="31"/>
                  </a:cubicBezTo>
                  <a:cubicBezTo>
                    <a:pt x="15" y="31"/>
                    <a:pt x="0" y="36"/>
                    <a:pt x="0" y="41"/>
                  </a:cubicBezTo>
                  <a:cubicBezTo>
                    <a:pt x="0" y="43"/>
                    <a:pt x="8" y="54"/>
                    <a:pt x="11" y="54"/>
                  </a:cubicBezTo>
                  <a:cubicBezTo>
                    <a:pt x="14" y="54"/>
                    <a:pt x="11" y="50"/>
                    <a:pt x="21" y="50"/>
                  </a:cubicBezTo>
                  <a:cubicBezTo>
                    <a:pt x="27" y="50"/>
                    <a:pt x="57" y="57"/>
                    <a:pt x="57" y="73"/>
                  </a:cubicBezTo>
                  <a:lnTo>
                    <a:pt x="57" y="82"/>
                  </a:lnTo>
                  <a:lnTo>
                    <a:pt x="54" y="82"/>
                  </a:lnTo>
                  <a:cubicBezTo>
                    <a:pt x="47" y="79"/>
                    <a:pt x="45" y="77"/>
                    <a:pt x="39" y="77"/>
                  </a:cubicBezTo>
                  <a:cubicBezTo>
                    <a:pt x="37" y="77"/>
                    <a:pt x="31" y="78"/>
                    <a:pt x="31" y="80"/>
                  </a:cubicBezTo>
                  <a:cubicBezTo>
                    <a:pt x="31" y="84"/>
                    <a:pt x="38" y="92"/>
                    <a:pt x="57" y="107"/>
                  </a:cubicBezTo>
                  <a:lnTo>
                    <a:pt x="81" y="132"/>
                  </a:lnTo>
                  <a:cubicBezTo>
                    <a:pt x="81" y="133"/>
                    <a:pt x="79" y="136"/>
                    <a:pt x="74" y="136"/>
                  </a:cubicBezTo>
                  <a:cubicBezTo>
                    <a:pt x="72" y="136"/>
                    <a:pt x="63" y="131"/>
                    <a:pt x="50" y="131"/>
                  </a:cubicBezTo>
                  <a:cubicBezTo>
                    <a:pt x="38" y="131"/>
                    <a:pt x="36" y="110"/>
                    <a:pt x="23" y="110"/>
                  </a:cubicBezTo>
                  <a:cubicBezTo>
                    <a:pt x="16" y="110"/>
                    <a:pt x="15" y="129"/>
                    <a:pt x="15" y="134"/>
                  </a:cubicBezTo>
                  <a:cubicBezTo>
                    <a:pt x="15" y="141"/>
                    <a:pt x="19" y="157"/>
                    <a:pt x="30" y="157"/>
                  </a:cubicBezTo>
                  <a:cubicBezTo>
                    <a:pt x="42" y="157"/>
                    <a:pt x="42" y="145"/>
                    <a:pt x="53" y="145"/>
                  </a:cubicBezTo>
                  <a:cubicBezTo>
                    <a:pt x="72" y="145"/>
                    <a:pt x="78" y="150"/>
                    <a:pt x="78" y="165"/>
                  </a:cubicBezTo>
                  <a:cubicBezTo>
                    <a:pt x="78" y="171"/>
                    <a:pt x="60" y="180"/>
                    <a:pt x="60" y="185"/>
                  </a:cubicBezTo>
                  <a:cubicBezTo>
                    <a:pt x="60" y="190"/>
                    <a:pt x="62" y="190"/>
                    <a:pt x="66" y="19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6" name="Freeform 196"/>
            <p:cNvSpPr>
              <a:spLocks noChangeAspect="1"/>
            </p:cNvSpPr>
            <p:nvPr/>
          </p:nvSpPr>
          <p:spPr bwMode="auto">
            <a:xfrm flipV="1">
              <a:off x="3234" y="1836"/>
              <a:ext cx="35" cy="77"/>
            </a:xfrm>
            <a:custGeom>
              <a:avLst/>
              <a:gdLst>
                <a:gd name="T0" fmla="*/ 0 w 49"/>
                <a:gd name="T1" fmla="*/ 13 h 109"/>
                <a:gd name="T2" fmla="*/ 0 w 49"/>
                <a:gd name="T3" fmla="*/ 34 h 109"/>
                <a:gd name="T4" fmla="*/ 2 w 49"/>
                <a:gd name="T5" fmla="*/ 34 h 109"/>
                <a:gd name="T6" fmla="*/ 10 w 49"/>
                <a:gd name="T7" fmla="*/ 50 h 109"/>
                <a:gd name="T8" fmla="*/ 8 w 49"/>
                <a:gd name="T9" fmla="*/ 57 h 109"/>
                <a:gd name="T10" fmla="*/ 0 w 49"/>
                <a:gd name="T11" fmla="*/ 54 h 109"/>
                <a:gd name="T12" fmla="*/ 0 w 49"/>
                <a:gd name="T13" fmla="*/ 88 h 109"/>
                <a:gd name="T14" fmla="*/ 28 w 49"/>
                <a:gd name="T15" fmla="*/ 109 h 109"/>
                <a:gd name="T16" fmla="*/ 33 w 49"/>
                <a:gd name="T17" fmla="*/ 102 h 109"/>
                <a:gd name="T18" fmla="*/ 33 w 49"/>
                <a:gd name="T19" fmla="*/ 82 h 109"/>
                <a:gd name="T20" fmla="*/ 46 w 49"/>
                <a:gd name="T21" fmla="*/ 86 h 109"/>
                <a:gd name="T22" fmla="*/ 49 w 49"/>
                <a:gd name="T23" fmla="*/ 86 h 109"/>
                <a:gd name="T24" fmla="*/ 49 w 49"/>
                <a:gd name="T25" fmla="*/ 75 h 109"/>
                <a:gd name="T26" fmla="*/ 23 w 49"/>
                <a:gd name="T27" fmla="*/ 43 h 109"/>
                <a:gd name="T28" fmla="*/ 21 w 49"/>
                <a:gd name="T29" fmla="*/ 27 h 109"/>
                <a:gd name="T30" fmla="*/ 21 w 49"/>
                <a:gd name="T31" fmla="*/ 15 h 109"/>
                <a:gd name="T32" fmla="*/ 14 w 49"/>
                <a:gd name="T33" fmla="*/ 0 h 109"/>
                <a:gd name="T34" fmla="*/ 0 w 49"/>
                <a:gd name="T35" fmla="*/ 13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9" h="109">
                  <a:moveTo>
                    <a:pt x="0" y="13"/>
                  </a:moveTo>
                  <a:lnTo>
                    <a:pt x="0" y="34"/>
                  </a:lnTo>
                  <a:cubicBezTo>
                    <a:pt x="1" y="34"/>
                    <a:pt x="1" y="34"/>
                    <a:pt x="2" y="34"/>
                  </a:cubicBezTo>
                  <a:cubicBezTo>
                    <a:pt x="8" y="34"/>
                    <a:pt x="10" y="45"/>
                    <a:pt x="10" y="50"/>
                  </a:cubicBezTo>
                  <a:cubicBezTo>
                    <a:pt x="10" y="54"/>
                    <a:pt x="11" y="57"/>
                    <a:pt x="8" y="57"/>
                  </a:cubicBezTo>
                  <a:cubicBezTo>
                    <a:pt x="8" y="57"/>
                    <a:pt x="4" y="56"/>
                    <a:pt x="0" y="54"/>
                  </a:cubicBezTo>
                  <a:lnTo>
                    <a:pt x="0" y="88"/>
                  </a:lnTo>
                  <a:cubicBezTo>
                    <a:pt x="11" y="100"/>
                    <a:pt x="14" y="109"/>
                    <a:pt x="28" y="109"/>
                  </a:cubicBezTo>
                  <a:cubicBezTo>
                    <a:pt x="28" y="109"/>
                    <a:pt x="33" y="109"/>
                    <a:pt x="33" y="102"/>
                  </a:cubicBezTo>
                  <a:cubicBezTo>
                    <a:pt x="33" y="92"/>
                    <a:pt x="29" y="82"/>
                    <a:pt x="33" y="82"/>
                  </a:cubicBezTo>
                  <a:cubicBezTo>
                    <a:pt x="38" y="82"/>
                    <a:pt x="43" y="86"/>
                    <a:pt x="46" y="86"/>
                  </a:cubicBezTo>
                  <a:cubicBezTo>
                    <a:pt x="47" y="86"/>
                    <a:pt x="48" y="86"/>
                    <a:pt x="49" y="86"/>
                  </a:cubicBezTo>
                  <a:lnTo>
                    <a:pt x="49" y="75"/>
                  </a:lnTo>
                  <a:cubicBezTo>
                    <a:pt x="49" y="58"/>
                    <a:pt x="23" y="77"/>
                    <a:pt x="23" y="43"/>
                  </a:cubicBezTo>
                  <a:cubicBezTo>
                    <a:pt x="23" y="41"/>
                    <a:pt x="21" y="40"/>
                    <a:pt x="21" y="27"/>
                  </a:cubicBezTo>
                  <a:lnTo>
                    <a:pt x="21" y="15"/>
                  </a:lnTo>
                  <a:cubicBezTo>
                    <a:pt x="21" y="15"/>
                    <a:pt x="25" y="0"/>
                    <a:pt x="14" y="0"/>
                  </a:cubicBezTo>
                  <a:cubicBezTo>
                    <a:pt x="8" y="0"/>
                    <a:pt x="6" y="7"/>
                    <a:pt x="0" y="13"/>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7" name="Freeform 197"/>
            <p:cNvSpPr>
              <a:spLocks noChangeAspect="1"/>
            </p:cNvSpPr>
            <p:nvPr/>
          </p:nvSpPr>
          <p:spPr bwMode="auto">
            <a:xfrm flipV="1">
              <a:off x="3234" y="1796"/>
              <a:ext cx="28" cy="28"/>
            </a:xfrm>
            <a:custGeom>
              <a:avLst/>
              <a:gdLst>
                <a:gd name="T0" fmla="*/ 0 w 40"/>
                <a:gd name="T1" fmla="*/ 0 h 39"/>
                <a:gd name="T2" fmla="*/ 0 w 40"/>
                <a:gd name="T3" fmla="*/ 27 h 39"/>
                <a:gd name="T4" fmla="*/ 32 w 40"/>
                <a:gd name="T5" fmla="*/ 39 h 39"/>
                <a:gd name="T6" fmla="*/ 40 w 40"/>
                <a:gd name="T7" fmla="*/ 26 h 39"/>
                <a:gd name="T8" fmla="*/ 2 w 40"/>
                <a:gd name="T9" fmla="*/ 2 h 39"/>
                <a:gd name="T10" fmla="*/ 0 w 40"/>
                <a:gd name="T11" fmla="*/ 0 h 39"/>
              </a:gdLst>
              <a:ahLst/>
              <a:cxnLst>
                <a:cxn ang="0">
                  <a:pos x="T0" y="T1"/>
                </a:cxn>
                <a:cxn ang="0">
                  <a:pos x="T2" y="T3"/>
                </a:cxn>
                <a:cxn ang="0">
                  <a:pos x="T4" y="T5"/>
                </a:cxn>
                <a:cxn ang="0">
                  <a:pos x="T6" y="T7"/>
                </a:cxn>
                <a:cxn ang="0">
                  <a:pos x="T8" y="T9"/>
                </a:cxn>
                <a:cxn ang="0">
                  <a:pos x="T10" y="T11"/>
                </a:cxn>
              </a:cxnLst>
              <a:rect l="0" t="0" r="r" b="b"/>
              <a:pathLst>
                <a:path w="40" h="39">
                  <a:moveTo>
                    <a:pt x="0" y="0"/>
                  </a:moveTo>
                  <a:lnTo>
                    <a:pt x="0" y="27"/>
                  </a:lnTo>
                  <a:cubicBezTo>
                    <a:pt x="13" y="31"/>
                    <a:pt x="25" y="39"/>
                    <a:pt x="32" y="39"/>
                  </a:cubicBezTo>
                  <a:cubicBezTo>
                    <a:pt x="40" y="39"/>
                    <a:pt x="40" y="32"/>
                    <a:pt x="40" y="26"/>
                  </a:cubicBezTo>
                  <a:cubicBezTo>
                    <a:pt x="40" y="14"/>
                    <a:pt x="18" y="13"/>
                    <a:pt x="2" y="2"/>
                  </a:cubicBezTo>
                  <a:cubicBezTo>
                    <a:pt x="1" y="1"/>
                    <a:pt x="1" y="1"/>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8" name="Freeform 198"/>
            <p:cNvSpPr>
              <a:spLocks noChangeAspect="1"/>
            </p:cNvSpPr>
            <p:nvPr/>
          </p:nvSpPr>
          <p:spPr bwMode="auto">
            <a:xfrm flipV="1">
              <a:off x="3139" y="1800"/>
              <a:ext cx="95" cy="112"/>
            </a:xfrm>
            <a:custGeom>
              <a:avLst/>
              <a:gdLst>
                <a:gd name="T0" fmla="*/ 133 w 133"/>
                <a:gd name="T1" fmla="*/ 151 h 158"/>
                <a:gd name="T2" fmla="*/ 133 w 133"/>
                <a:gd name="T3" fmla="*/ 124 h 158"/>
                <a:gd name="T4" fmla="*/ 120 w 133"/>
                <a:gd name="T5" fmla="*/ 83 h 158"/>
                <a:gd name="T6" fmla="*/ 120 w 133"/>
                <a:gd name="T7" fmla="*/ 79 h 158"/>
                <a:gd name="T8" fmla="*/ 124 w 133"/>
                <a:gd name="T9" fmla="*/ 79 h 158"/>
                <a:gd name="T10" fmla="*/ 133 w 133"/>
                <a:gd name="T11" fmla="*/ 87 h 158"/>
                <a:gd name="T12" fmla="*/ 133 w 133"/>
                <a:gd name="T13" fmla="*/ 53 h 158"/>
                <a:gd name="T14" fmla="*/ 123 w 133"/>
                <a:gd name="T15" fmla="*/ 41 h 158"/>
                <a:gd name="T16" fmla="*/ 133 w 133"/>
                <a:gd name="T17" fmla="*/ 33 h 158"/>
                <a:gd name="T18" fmla="*/ 133 w 133"/>
                <a:gd name="T19" fmla="*/ 12 h 158"/>
                <a:gd name="T20" fmla="*/ 117 w 133"/>
                <a:gd name="T21" fmla="*/ 19 h 158"/>
                <a:gd name="T22" fmla="*/ 102 w 133"/>
                <a:gd name="T23" fmla="*/ 0 h 158"/>
                <a:gd name="T24" fmla="*/ 100 w 133"/>
                <a:gd name="T25" fmla="*/ 0 h 158"/>
                <a:gd name="T26" fmla="*/ 100 w 133"/>
                <a:gd name="T27" fmla="*/ 17 h 158"/>
                <a:gd name="T28" fmla="*/ 104 w 133"/>
                <a:gd name="T29" fmla="*/ 38 h 158"/>
                <a:gd name="T30" fmla="*/ 104 w 133"/>
                <a:gd name="T31" fmla="*/ 45 h 158"/>
                <a:gd name="T32" fmla="*/ 100 w 133"/>
                <a:gd name="T33" fmla="*/ 50 h 158"/>
                <a:gd name="T34" fmla="*/ 92 w 133"/>
                <a:gd name="T35" fmla="*/ 50 h 158"/>
                <a:gd name="T36" fmla="*/ 81 w 133"/>
                <a:gd name="T37" fmla="*/ 56 h 158"/>
                <a:gd name="T38" fmla="*/ 58 w 133"/>
                <a:gd name="T39" fmla="*/ 14 h 158"/>
                <a:gd name="T40" fmla="*/ 51 w 133"/>
                <a:gd name="T41" fmla="*/ 21 h 158"/>
                <a:gd name="T42" fmla="*/ 59 w 133"/>
                <a:gd name="T43" fmla="*/ 46 h 158"/>
                <a:gd name="T44" fmla="*/ 55 w 133"/>
                <a:gd name="T45" fmla="*/ 52 h 158"/>
                <a:gd name="T46" fmla="*/ 40 w 133"/>
                <a:gd name="T47" fmla="*/ 41 h 158"/>
                <a:gd name="T48" fmla="*/ 44 w 133"/>
                <a:gd name="T49" fmla="*/ 30 h 158"/>
                <a:gd name="T50" fmla="*/ 31 w 133"/>
                <a:gd name="T51" fmla="*/ 3 h 158"/>
                <a:gd name="T52" fmla="*/ 26 w 133"/>
                <a:gd name="T53" fmla="*/ 22 h 158"/>
                <a:gd name="T54" fmla="*/ 26 w 133"/>
                <a:gd name="T55" fmla="*/ 43 h 158"/>
                <a:gd name="T56" fmla="*/ 6 w 133"/>
                <a:gd name="T57" fmla="*/ 31 h 158"/>
                <a:gd name="T58" fmla="*/ 0 w 133"/>
                <a:gd name="T59" fmla="*/ 40 h 158"/>
                <a:gd name="T60" fmla="*/ 52 w 133"/>
                <a:gd name="T61" fmla="*/ 119 h 158"/>
                <a:gd name="T62" fmla="*/ 52 w 133"/>
                <a:gd name="T63" fmla="*/ 122 h 158"/>
                <a:gd name="T64" fmla="*/ 56 w 133"/>
                <a:gd name="T65" fmla="*/ 130 h 158"/>
                <a:gd name="T66" fmla="*/ 52 w 133"/>
                <a:gd name="T67" fmla="*/ 135 h 158"/>
                <a:gd name="T68" fmla="*/ 37 w 133"/>
                <a:gd name="T69" fmla="*/ 131 h 158"/>
                <a:gd name="T70" fmla="*/ 22 w 133"/>
                <a:gd name="T71" fmla="*/ 148 h 158"/>
                <a:gd name="T72" fmla="*/ 35 w 133"/>
                <a:gd name="T73" fmla="*/ 153 h 158"/>
                <a:gd name="T74" fmla="*/ 49 w 133"/>
                <a:gd name="T75" fmla="*/ 150 h 158"/>
                <a:gd name="T76" fmla="*/ 83 w 133"/>
                <a:gd name="T77" fmla="*/ 158 h 158"/>
                <a:gd name="T78" fmla="*/ 92 w 133"/>
                <a:gd name="T79" fmla="*/ 152 h 158"/>
                <a:gd name="T80" fmla="*/ 92 w 133"/>
                <a:gd name="T81" fmla="*/ 143 h 158"/>
                <a:gd name="T82" fmla="*/ 61 w 133"/>
                <a:gd name="T83" fmla="*/ 105 h 158"/>
                <a:gd name="T84" fmla="*/ 35 w 133"/>
                <a:gd name="T85" fmla="*/ 59 h 158"/>
                <a:gd name="T86" fmla="*/ 35 w 133"/>
                <a:gd name="T87" fmla="*/ 55 h 158"/>
                <a:gd name="T88" fmla="*/ 62 w 133"/>
                <a:gd name="T89" fmla="*/ 71 h 158"/>
                <a:gd name="T90" fmla="*/ 72 w 133"/>
                <a:gd name="T91" fmla="*/ 62 h 158"/>
                <a:gd name="T92" fmla="*/ 86 w 133"/>
                <a:gd name="T93" fmla="*/ 74 h 158"/>
                <a:gd name="T94" fmla="*/ 101 w 133"/>
                <a:gd name="T95" fmla="*/ 67 h 158"/>
                <a:gd name="T96" fmla="*/ 120 w 133"/>
                <a:gd name="T97" fmla="*/ 114 h 158"/>
                <a:gd name="T98" fmla="*/ 105 w 133"/>
                <a:gd name="T99" fmla="*/ 144 h 158"/>
                <a:gd name="T100" fmla="*/ 111 w 133"/>
                <a:gd name="T101" fmla="*/ 148 h 158"/>
                <a:gd name="T102" fmla="*/ 120 w 133"/>
                <a:gd name="T103" fmla="*/ 148 h 158"/>
                <a:gd name="T104" fmla="*/ 133 w 133"/>
                <a:gd name="T105" fmla="*/ 151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33" h="158">
                  <a:moveTo>
                    <a:pt x="133" y="151"/>
                  </a:moveTo>
                  <a:lnTo>
                    <a:pt x="133" y="124"/>
                  </a:lnTo>
                  <a:cubicBezTo>
                    <a:pt x="123" y="116"/>
                    <a:pt x="125" y="95"/>
                    <a:pt x="120" y="83"/>
                  </a:cubicBezTo>
                  <a:lnTo>
                    <a:pt x="120" y="79"/>
                  </a:lnTo>
                  <a:lnTo>
                    <a:pt x="124" y="79"/>
                  </a:lnTo>
                  <a:cubicBezTo>
                    <a:pt x="128" y="82"/>
                    <a:pt x="131" y="85"/>
                    <a:pt x="133" y="87"/>
                  </a:cubicBezTo>
                  <a:lnTo>
                    <a:pt x="133" y="53"/>
                  </a:lnTo>
                  <a:cubicBezTo>
                    <a:pt x="128" y="51"/>
                    <a:pt x="123" y="47"/>
                    <a:pt x="123" y="41"/>
                  </a:cubicBezTo>
                  <a:cubicBezTo>
                    <a:pt x="123" y="35"/>
                    <a:pt x="128" y="33"/>
                    <a:pt x="133" y="33"/>
                  </a:cubicBezTo>
                  <a:lnTo>
                    <a:pt x="133" y="12"/>
                  </a:lnTo>
                  <a:cubicBezTo>
                    <a:pt x="130" y="16"/>
                    <a:pt x="125" y="19"/>
                    <a:pt x="117" y="19"/>
                  </a:cubicBezTo>
                  <a:cubicBezTo>
                    <a:pt x="113" y="19"/>
                    <a:pt x="109" y="0"/>
                    <a:pt x="102" y="0"/>
                  </a:cubicBezTo>
                  <a:cubicBezTo>
                    <a:pt x="101" y="0"/>
                    <a:pt x="101" y="0"/>
                    <a:pt x="100" y="0"/>
                  </a:cubicBezTo>
                  <a:lnTo>
                    <a:pt x="100" y="17"/>
                  </a:lnTo>
                  <a:cubicBezTo>
                    <a:pt x="100" y="19"/>
                    <a:pt x="104" y="38"/>
                    <a:pt x="104" y="38"/>
                  </a:cubicBezTo>
                  <a:lnTo>
                    <a:pt x="104" y="45"/>
                  </a:lnTo>
                  <a:cubicBezTo>
                    <a:pt x="104" y="48"/>
                    <a:pt x="102" y="50"/>
                    <a:pt x="100" y="50"/>
                  </a:cubicBezTo>
                  <a:lnTo>
                    <a:pt x="92" y="50"/>
                  </a:lnTo>
                  <a:cubicBezTo>
                    <a:pt x="86" y="50"/>
                    <a:pt x="88" y="56"/>
                    <a:pt x="81" y="56"/>
                  </a:cubicBezTo>
                  <a:cubicBezTo>
                    <a:pt x="73" y="56"/>
                    <a:pt x="67" y="14"/>
                    <a:pt x="58" y="14"/>
                  </a:cubicBezTo>
                  <a:cubicBezTo>
                    <a:pt x="53" y="14"/>
                    <a:pt x="51" y="17"/>
                    <a:pt x="51" y="21"/>
                  </a:cubicBezTo>
                  <a:cubicBezTo>
                    <a:pt x="51" y="26"/>
                    <a:pt x="59" y="35"/>
                    <a:pt x="59" y="46"/>
                  </a:cubicBezTo>
                  <a:cubicBezTo>
                    <a:pt x="59" y="50"/>
                    <a:pt x="58" y="52"/>
                    <a:pt x="55" y="52"/>
                  </a:cubicBezTo>
                  <a:cubicBezTo>
                    <a:pt x="52" y="52"/>
                    <a:pt x="40" y="44"/>
                    <a:pt x="40" y="41"/>
                  </a:cubicBezTo>
                  <a:cubicBezTo>
                    <a:pt x="40" y="36"/>
                    <a:pt x="44" y="35"/>
                    <a:pt x="44" y="30"/>
                  </a:cubicBezTo>
                  <a:cubicBezTo>
                    <a:pt x="44" y="30"/>
                    <a:pt x="37" y="3"/>
                    <a:pt x="31" y="3"/>
                  </a:cubicBezTo>
                  <a:cubicBezTo>
                    <a:pt x="27" y="3"/>
                    <a:pt x="26" y="15"/>
                    <a:pt x="26" y="22"/>
                  </a:cubicBezTo>
                  <a:cubicBezTo>
                    <a:pt x="25" y="40"/>
                    <a:pt x="27" y="31"/>
                    <a:pt x="26" y="43"/>
                  </a:cubicBezTo>
                  <a:cubicBezTo>
                    <a:pt x="23" y="41"/>
                    <a:pt x="16" y="31"/>
                    <a:pt x="6" y="31"/>
                  </a:cubicBezTo>
                  <a:cubicBezTo>
                    <a:pt x="2" y="31"/>
                    <a:pt x="0" y="35"/>
                    <a:pt x="0" y="40"/>
                  </a:cubicBezTo>
                  <a:cubicBezTo>
                    <a:pt x="0" y="40"/>
                    <a:pt x="52" y="108"/>
                    <a:pt x="52" y="119"/>
                  </a:cubicBezTo>
                  <a:cubicBezTo>
                    <a:pt x="52" y="120"/>
                    <a:pt x="52" y="120"/>
                    <a:pt x="52" y="122"/>
                  </a:cubicBezTo>
                  <a:cubicBezTo>
                    <a:pt x="55" y="125"/>
                    <a:pt x="56" y="125"/>
                    <a:pt x="56" y="130"/>
                  </a:cubicBezTo>
                  <a:cubicBezTo>
                    <a:pt x="56" y="133"/>
                    <a:pt x="55" y="135"/>
                    <a:pt x="52" y="135"/>
                  </a:cubicBezTo>
                  <a:cubicBezTo>
                    <a:pt x="48" y="135"/>
                    <a:pt x="37" y="131"/>
                    <a:pt x="37" y="131"/>
                  </a:cubicBezTo>
                  <a:cubicBezTo>
                    <a:pt x="31" y="131"/>
                    <a:pt x="22" y="142"/>
                    <a:pt x="22" y="148"/>
                  </a:cubicBezTo>
                  <a:cubicBezTo>
                    <a:pt x="22" y="153"/>
                    <a:pt x="33" y="153"/>
                    <a:pt x="35" y="153"/>
                  </a:cubicBezTo>
                  <a:cubicBezTo>
                    <a:pt x="41" y="153"/>
                    <a:pt x="47" y="150"/>
                    <a:pt x="49" y="150"/>
                  </a:cubicBezTo>
                  <a:lnTo>
                    <a:pt x="83" y="158"/>
                  </a:lnTo>
                  <a:cubicBezTo>
                    <a:pt x="87" y="158"/>
                    <a:pt x="89" y="156"/>
                    <a:pt x="92" y="152"/>
                  </a:cubicBezTo>
                  <a:lnTo>
                    <a:pt x="92" y="143"/>
                  </a:lnTo>
                  <a:cubicBezTo>
                    <a:pt x="92" y="136"/>
                    <a:pt x="92" y="146"/>
                    <a:pt x="61" y="105"/>
                  </a:cubicBezTo>
                  <a:cubicBezTo>
                    <a:pt x="59" y="102"/>
                    <a:pt x="37" y="64"/>
                    <a:pt x="35" y="59"/>
                  </a:cubicBezTo>
                  <a:lnTo>
                    <a:pt x="35" y="55"/>
                  </a:lnTo>
                  <a:cubicBezTo>
                    <a:pt x="52" y="59"/>
                    <a:pt x="52" y="71"/>
                    <a:pt x="62" y="71"/>
                  </a:cubicBezTo>
                  <a:cubicBezTo>
                    <a:pt x="68" y="71"/>
                    <a:pt x="69" y="67"/>
                    <a:pt x="72" y="62"/>
                  </a:cubicBezTo>
                  <a:cubicBezTo>
                    <a:pt x="79" y="65"/>
                    <a:pt x="80" y="74"/>
                    <a:pt x="86" y="74"/>
                  </a:cubicBezTo>
                  <a:cubicBezTo>
                    <a:pt x="89" y="74"/>
                    <a:pt x="94" y="67"/>
                    <a:pt x="101" y="67"/>
                  </a:cubicBezTo>
                  <a:cubicBezTo>
                    <a:pt x="109" y="67"/>
                    <a:pt x="120" y="97"/>
                    <a:pt x="120" y="114"/>
                  </a:cubicBezTo>
                  <a:cubicBezTo>
                    <a:pt x="120" y="118"/>
                    <a:pt x="105" y="135"/>
                    <a:pt x="105" y="144"/>
                  </a:cubicBezTo>
                  <a:cubicBezTo>
                    <a:pt x="105" y="146"/>
                    <a:pt x="108" y="148"/>
                    <a:pt x="111" y="148"/>
                  </a:cubicBezTo>
                  <a:lnTo>
                    <a:pt x="120" y="148"/>
                  </a:lnTo>
                  <a:cubicBezTo>
                    <a:pt x="124" y="148"/>
                    <a:pt x="128" y="149"/>
                    <a:pt x="133" y="15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19" name="Freeform 199"/>
            <p:cNvSpPr>
              <a:spLocks noChangeAspect="1"/>
            </p:cNvSpPr>
            <p:nvPr/>
          </p:nvSpPr>
          <p:spPr bwMode="auto">
            <a:xfrm flipV="1">
              <a:off x="3102" y="1880"/>
              <a:ext cx="9" cy="36"/>
            </a:xfrm>
            <a:custGeom>
              <a:avLst/>
              <a:gdLst>
                <a:gd name="T0" fmla="*/ 0 w 13"/>
                <a:gd name="T1" fmla="*/ 0 h 51"/>
                <a:gd name="T2" fmla="*/ 0 w 13"/>
                <a:gd name="T3" fmla="*/ 51 h 51"/>
                <a:gd name="T4" fmla="*/ 13 w 13"/>
                <a:gd name="T5" fmla="*/ 42 h 51"/>
                <a:gd name="T6" fmla="*/ 5 w 13"/>
                <a:gd name="T7" fmla="*/ 23 h 51"/>
                <a:gd name="T8" fmla="*/ 0 w 13"/>
                <a:gd name="T9" fmla="*/ 0 h 51"/>
              </a:gdLst>
              <a:ahLst/>
              <a:cxnLst>
                <a:cxn ang="0">
                  <a:pos x="T0" y="T1"/>
                </a:cxn>
                <a:cxn ang="0">
                  <a:pos x="T2" y="T3"/>
                </a:cxn>
                <a:cxn ang="0">
                  <a:pos x="T4" y="T5"/>
                </a:cxn>
                <a:cxn ang="0">
                  <a:pos x="T6" y="T7"/>
                </a:cxn>
                <a:cxn ang="0">
                  <a:pos x="T8" y="T9"/>
                </a:cxn>
              </a:cxnLst>
              <a:rect l="0" t="0" r="r" b="b"/>
              <a:pathLst>
                <a:path w="13" h="51">
                  <a:moveTo>
                    <a:pt x="0" y="0"/>
                  </a:moveTo>
                  <a:lnTo>
                    <a:pt x="0" y="51"/>
                  </a:lnTo>
                  <a:cubicBezTo>
                    <a:pt x="7" y="49"/>
                    <a:pt x="13" y="46"/>
                    <a:pt x="13" y="42"/>
                  </a:cubicBezTo>
                  <a:cubicBezTo>
                    <a:pt x="13" y="40"/>
                    <a:pt x="5" y="38"/>
                    <a:pt x="5" y="23"/>
                  </a:cubicBezTo>
                  <a:cubicBezTo>
                    <a:pt x="5" y="15"/>
                    <a:pt x="4" y="7"/>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0" name="Freeform 200"/>
            <p:cNvSpPr>
              <a:spLocks noChangeAspect="1"/>
            </p:cNvSpPr>
            <p:nvPr/>
          </p:nvSpPr>
          <p:spPr bwMode="auto">
            <a:xfrm flipV="1">
              <a:off x="3088" y="1875"/>
              <a:ext cx="14" cy="52"/>
            </a:xfrm>
            <a:custGeom>
              <a:avLst/>
              <a:gdLst>
                <a:gd name="T0" fmla="*/ 19 w 19"/>
                <a:gd name="T1" fmla="*/ 66 h 72"/>
                <a:gd name="T2" fmla="*/ 19 w 19"/>
                <a:gd name="T3" fmla="*/ 15 h 72"/>
                <a:gd name="T4" fmla="*/ 0 w 19"/>
                <a:gd name="T5" fmla="*/ 0 h 72"/>
                <a:gd name="T6" fmla="*/ 0 w 19"/>
                <a:gd name="T7" fmla="*/ 30 h 72"/>
                <a:gd name="T8" fmla="*/ 8 w 19"/>
                <a:gd name="T9" fmla="*/ 54 h 72"/>
                <a:gd name="T10" fmla="*/ 0 w 19"/>
                <a:gd name="T11" fmla="*/ 63 h 72"/>
                <a:gd name="T12" fmla="*/ 0 w 19"/>
                <a:gd name="T13" fmla="*/ 72 h 72"/>
                <a:gd name="T14" fmla="*/ 2 w 19"/>
                <a:gd name="T15" fmla="*/ 72 h 72"/>
                <a:gd name="T16" fmla="*/ 19 w 19"/>
                <a:gd name="T17" fmla="*/ 66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 h="72">
                  <a:moveTo>
                    <a:pt x="19" y="66"/>
                  </a:moveTo>
                  <a:lnTo>
                    <a:pt x="19" y="15"/>
                  </a:lnTo>
                  <a:cubicBezTo>
                    <a:pt x="15" y="7"/>
                    <a:pt x="9" y="0"/>
                    <a:pt x="0" y="0"/>
                  </a:cubicBezTo>
                  <a:lnTo>
                    <a:pt x="0" y="30"/>
                  </a:lnTo>
                  <a:cubicBezTo>
                    <a:pt x="4" y="37"/>
                    <a:pt x="8" y="45"/>
                    <a:pt x="8" y="54"/>
                  </a:cubicBezTo>
                  <a:cubicBezTo>
                    <a:pt x="8" y="56"/>
                    <a:pt x="4" y="60"/>
                    <a:pt x="0" y="63"/>
                  </a:cubicBezTo>
                  <a:lnTo>
                    <a:pt x="0" y="72"/>
                  </a:lnTo>
                  <a:lnTo>
                    <a:pt x="2" y="72"/>
                  </a:lnTo>
                  <a:cubicBezTo>
                    <a:pt x="2" y="72"/>
                    <a:pt x="11" y="70"/>
                    <a:pt x="19" y="6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1" name="Freeform 201"/>
            <p:cNvSpPr>
              <a:spLocks noChangeAspect="1"/>
            </p:cNvSpPr>
            <p:nvPr/>
          </p:nvSpPr>
          <p:spPr bwMode="auto">
            <a:xfrm flipV="1">
              <a:off x="3041" y="1846"/>
              <a:ext cx="47" cy="69"/>
            </a:xfrm>
            <a:custGeom>
              <a:avLst/>
              <a:gdLst>
                <a:gd name="T0" fmla="*/ 67 w 67"/>
                <a:gd name="T1" fmla="*/ 56 h 98"/>
                <a:gd name="T2" fmla="*/ 67 w 67"/>
                <a:gd name="T3" fmla="*/ 47 h 98"/>
                <a:gd name="T4" fmla="*/ 62 w 67"/>
                <a:gd name="T5" fmla="*/ 49 h 98"/>
                <a:gd name="T6" fmla="*/ 21 w 67"/>
                <a:gd name="T7" fmla="*/ 33 h 98"/>
                <a:gd name="T8" fmla="*/ 29 w 67"/>
                <a:gd name="T9" fmla="*/ 15 h 98"/>
                <a:gd name="T10" fmla="*/ 44 w 67"/>
                <a:gd name="T11" fmla="*/ 30 h 98"/>
                <a:gd name="T12" fmla="*/ 53 w 67"/>
                <a:gd name="T13" fmla="*/ 18 h 98"/>
                <a:gd name="T14" fmla="*/ 53 w 67"/>
                <a:gd name="T15" fmla="*/ 8 h 98"/>
                <a:gd name="T16" fmla="*/ 33 w 67"/>
                <a:gd name="T17" fmla="*/ 8 h 98"/>
                <a:gd name="T18" fmla="*/ 4 w 67"/>
                <a:gd name="T19" fmla="*/ 0 h 98"/>
                <a:gd name="T20" fmla="*/ 0 w 67"/>
                <a:gd name="T21" fmla="*/ 1 h 98"/>
                <a:gd name="T22" fmla="*/ 0 w 67"/>
                <a:gd name="T23" fmla="*/ 11 h 98"/>
                <a:gd name="T24" fmla="*/ 11 w 67"/>
                <a:gd name="T25" fmla="*/ 27 h 98"/>
                <a:gd name="T26" fmla="*/ 6 w 67"/>
                <a:gd name="T27" fmla="*/ 30 h 98"/>
                <a:gd name="T28" fmla="*/ 0 w 67"/>
                <a:gd name="T29" fmla="*/ 30 h 98"/>
                <a:gd name="T30" fmla="*/ 0 w 67"/>
                <a:gd name="T31" fmla="*/ 36 h 98"/>
                <a:gd name="T32" fmla="*/ 11 w 67"/>
                <a:gd name="T33" fmla="*/ 48 h 98"/>
                <a:gd name="T34" fmla="*/ 11 w 67"/>
                <a:gd name="T35" fmla="*/ 67 h 98"/>
                <a:gd name="T36" fmla="*/ 2 w 67"/>
                <a:gd name="T37" fmla="*/ 81 h 98"/>
                <a:gd name="T38" fmla="*/ 2 w 67"/>
                <a:gd name="T39" fmla="*/ 85 h 98"/>
                <a:gd name="T40" fmla="*/ 9 w 67"/>
                <a:gd name="T41" fmla="*/ 85 h 98"/>
                <a:gd name="T42" fmla="*/ 41 w 67"/>
                <a:gd name="T43" fmla="*/ 98 h 98"/>
                <a:gd name="T44" fmla="*/ 53 w 67"/>
                <a:gd name="T45" fmla="*/ 98 h 98"/>
                <a:gd name="T46" fmla="*/ 53 w 67"/>
                <a:gd name="T47" fmla="*/ 94 h 98"/>
                <a:gd name="T48" fmla="*/ 26 w 67"/>
                <a:gd name="T49" fmla="*/ 71 h 98"/>
                <a:gd name="T50" fmla="*/ 33 w 67"/>
                <a:gd name="T51" fmla="*/ 64 h 98"/>
                <a:gd name="T52" fmla="*/ 21 w 67"/>
                <a:gd name="T53" fmla="*/ 52 h 98"/>
                <a:gd name="T54" fmla="*/ 21 w 67"/>
                <a:gd name="T55" fmla="*/ 48 h 98"/>
                <a:gd name="T56" fmla="*/ 23 w 67"/>
                <a:gd name="T57" fmla="*/ 48 h 98"/>
                <a:gd name="T58" fmla="*/ 62 w 67"/>
                <a:gd name="T59" fmla="*/ 56 h 98"/>
                <a:gd name="T60" fmla="*/ 67 w 67"/>
                <a:gd name="T61" fmla="*/ 56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67" h="98">
                  <a:moveTo>
                    <a:pt x="67" y="56"/>
                  </a:moveTo>
                  <a:lnTo>
                    <a:pt x="67" y="47"/>
                  </a:lnTo>
                  <a:cubicBezTo>
                    <a:pt x="64" y="48"/>
                    <a:pt x="63" y="49"/>
                    <a:pt x="62" y="49"/>
                  </a:cubicBezTo>
                  <a:cubicBezTo>
                    <a:pt x="62" y="49"/>
                    <a:pt x="21" y="40"/>
                    <a:pt x="21" y="33"/>
                  </a:cubicBezTo>
                  <a:cubicBezTo>
                    <a:pt x="21" y="33"/>
                    <a:pt x="26" y="15"/>
                    <a:pt x="29" y="15"/>
                  </a:cubicBezTo>
                  <a:cubicBezTo>
                    <a:pt x="37" y="15"/>
                    <a:pt x="36" y="30"/>
                    <a:pt x="44" y="30"/>
                  </a:cubicBezTo>
                  <a:cubicBezTo>
                    <a:pt x="55" y="30"/>
                    <a:pt x="51" y="25"/>
                    <a:pt x="53" y="18"/>
                  </a:cubicBezTo>
                  <a:lnTo>
                    <a:pt x="53" y="8"/>
                  </a:lnTo>
                  <a:lnTo>
                    <a:pt x="33" y="8"/>
                  </a:lnTo>
                  <a:cubicBezTo>
                    <a:pt x="14" y="8"/>
                    <a:pt x="14" y="0"/>
                    <a:pt x="4" y="0"/>
                  </a:cubicBezTo>
                  <a:cubicBezTo>
                    <a:pt x="3" y="0"/>
                    <a:pt x="1" y="0"/>
                    <a:pt x="0" y="1"/>
                  </a:cubicBezTo>
                  <a:lnTo>
                    <a:pt x="0" y="11"/>
                  </a:lnTo>
                  <a:cubicBezTo>
                    <a:pt x="4" y="14"/>
                    <a:pt x="11" y="18"/>
                    <a:pt x="11" y="27"/>
                  </a:cubicBezTo>
                  <a:cubicBezTo>
                    <a:pt x="11" y="28"/>
                    <a:pt x="10" y="30"/>
                    <a:pt x="6" y="30"/>
                  </a:cubicBezTo>
                  <a:cubicBezTo>
                    <a:pt x="5" y="30"/>
                    <a:pt x="3" y="30"/>
                    <a:pt x="0" y="30"/>
                  </a:cubicBezTo>
                  <a:lnTo>
                    <a:pt x="0" y="36"/>
                  </a:lnTo>
                  <a:cubicBezTo>
                    <a:pt x="6" y="39"/>
                    <a:pt x="11" y="43"/>
                    <a:pt x="11" y="48"/>
                  </a:cubicBezTo>
                  <a:lnTo>
                    <a:pt x="11" y="67"/>
                  </a:lnTo>
                  <a:cubicBezTo>
                    <a:pt x="11" y="80"/>
                    <a:pt x="7" y="75"/>
                    <a:pt x="2" y="81"/>
                  </a:cubicBezTo>
                  <a:lnTo>
                    <a:pt x="2" y="85"/>
                  </a:lnTo>
                  <a:cubicBezTo>
                    <a:pt x="7" y="86"/>
                    <a:pt x="6" y="85"/>
                    <a:pt x="9" y="85"/>
                  </a:cubicBezTo>
                  <a:cubicBezTo>
                    <a:pt x="21" y="85"/>
                    <a:pt x="33" y="98"/>
                    <a:pt x="41" y="98"/>
                  </a:cubicBezTo>
                  <a:lnTo>
                    <a:pt x="53" y="98"/>
                  </a:lnTo>
                  <a:lnTo>
                    <a:pt x="53" y="94"/>
                  </a:lnTo>
                  <a:cubicBezTo>
                    <a:pt x="38" y="79"/>
                    <a:pt x="26" y="79"/>
                    <a:pt x="26" y="71"/>
                  </a:cubicBezTo>
                  <a:cubicBezTo>
                    <a:pt x="26" y="67"/>
                    <a:pt x="33" y="68"/>
                    <a:pt x="33" y="64"/>
                  </a:cubicBezTo>
                  <a:cubicBezTo>
                    <a:pt x="33" y="61"/>
                    <a:pt x="22" y="53"/>
                    <a:pt x="21" y="52"/>
                  </a:cubicBezTo>
                  <a:lnTo>
                    <a:pt x="21" y="48"/>
                  </a:lnTo>
                  <a:cubicBezTo>
                    <a:pt x="22" y="48"/>
                    <a:pt x="22" y="48"/>
                    <a:pt x="23" y="48"/>
                  </a:cubicBezTo>
                  <a:cubicBezTo>
                    <a:pt x="31" y="48"/>
                    <a:pt x="62" y="56"/>
                    <a:pt x="62" y="56"/>
                  </a:cubicBezTo>
                  <a:lnTo>
                    <a:pt x="67" y="56"/>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2" name="Freeform 202"/>
            <p:cNvSpPr>
              <a:spLocks noChangeAspect="1"/>
            </p:cNvSpPr>
            <p:nvPr/>
          </p:nvSpPr>
          <p:spPr bwMode="auto">
            <a:xfrm flipV="1">
              <a:off x="3077" y="1905"/>
              <a:ext cx="11" cy="22"/>
            </a:xfrm>
            <a:custGeom>
              <a:avLst/>
              <a:gdLst>
                <a:gd name="T0" fmla="*/ 16 w 16"/>
                <a:gd name="T1" fmla="*/ 30 h 30"/>
                <a:gd name="T2" fmla="*/ 0 w 16"/>
                <a:gd name="T3" fmla="*/ 17 h 30"/>
                <a:gd name="T4" fmla="*/ 13 w 16"/>
                <a:gd name="T5" fmla="*/ 0 h 30"/>
                <a:gd name="T6" fmla="*/ 16 w 16"/>
                <a:gd name="T7" fmla="*/ 0 h 30"/>
                <a:gd name="T8" fmla="*/ 16 w 16"/>
                <a:gd name="T9" fmla="*/ 30 h 30"/>
              </a:gdLst>
              <a:ahLst/>
              <a:cxnLst>
                <a:cxn ang="0">
                  <a:pos x="T0" y="T1"/>
                </a:cxn>
                <a:cxn ang="0">
                  <a:pos x="T2" y="T3"/>
                </a:cxn>
                <a:cxn ang="0">
                  <a:pos x="T4" y="T5"/>
                </a:cxn>
                <a:cxn ang="0">
                  <a:pos x="T6" y="T7"/>
                </a:cxn>
                <a:cxn ang="0">
                  <a:pos x="T8" y="T9"/>
                </a:cxn>
              </a:cxnLst>
              <a:rect l="0" t="0" r="r" b="b"/>
              <a:pathLst>
                <a:path w="16" h="30">
                  <a:moveTo>
                    <a:pt x="16" y="30"/>
                  </a:moveTo>
                  <a:cubicBezTo>
                    <a:pt x="8" y="22"/>
                    <a:pt x="0" y="17"/>
                    <a:pt x="0" y="17"/>
                  </a:cubicBezTo>
                  <a:cubicBezTo>
                    <a:pt x="0" y="13"/>
                    <a:pt x="12" y="0"/>
                    <a:pt x="13" y="0"/>
                  </a:cubicBezTo>
                  <a:cubicBezTo>
                    <a:pt x="14" y="0"/>
                    <a:pt x="15" y="0"/>
                    <a:pt x="16" y="0"/>
                  </a:cubicBezTo>
                  <a:lnTo>
                    <a:pt x="16" y="3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3" name="Freeform 203"/>
            <p:cNvSpPr>
              <a:spLocks noChangeAspect="1"/>
            </p:cNvSpPr>
            <p:nvPr/>
          </p:nvSpPr>
          <p:spPr bwMode="auto">
            <a:xfrm flipV="1">
              <a:off x="3041" y="1870"/>
              <a:ext cx="2" cy="5"/>
            </a:xfrm>
            <a:custGeom>
              <a:avLst/>
              <a:gdLst>
                <a:gd name="T0" fmla="*/ 0 w 4"/>
                <a:gd name="T1" fmla="*/ 0 h 7"/>
                <a:gd name="T2" fmla="*/ 4 w 4"/>
                <a:gd name="T3" fmla="*/ 1 h 7"/>
                <a:gd name="T4" fmla="*/ 0 w 4"/>
                <a:gd name="T5" fmla="*/ 7 h 7"/>
                <a:gd name="T6" fmla="*/ 0 w 4"/>
                <a:gd name="T7" fmla="*/ 0 h 7"/>
              </a:gdLst>
              <a:ahLst/>
              <a:cxnLst>
                <a:cxn ang="0">
                  <a:pos x="T0" y="T1"/>
                </a:cxn>
                <a:cxn ang="0">
                  <a:pos x="T2" y="T3"/>
                </a:cxn>
                <a:cxn ang="0">
                  <a:pos x="T4" y="T5"/>
                </a:cxn>
                <a:cxn ang="0">
                  <a:pos x="T6" y="T7"/>
                </a:cxn>
              </a:cxnLst>
              <a:rect l="0" t="0" r="r" b="b"/>
              <a:pathLst>
                <a:path w="4" h="7">
                  <a:moveTo>
                    <a:pt x="0" y="0"/>
                  </a:moveTo>
                  <a:lnTo>
                    <a:pt x="4" y="1"/>
                  </a:lnTo>
                  <a:cubicBezTo>
                    <a:pt x="2" y="6"/>
                    <a:pt x="1" y="7"/>
                    <a:pt x="0" y="7"/>
                  </a:cubicBez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4" name="Freeform 204"/>
            <p:cNvSpPr>
              <a:spLocks noChangeAspect="1"/>
            </p:cNvSpPr>
            <p:nvPr/>
          </p:nvSpPr>
          <p:spPr bwMode="auto">
            <a:xfrm flipV="1">
              <a:off x="3041" y="1824"/>
              <a:ext cx="40" cy="22"/>
            </a:xfrm>
            <a:custGeom>
              <a:avLst/>
              <a:gdLst>
                <a:gd name="T0" fmla="*/ 0 w 57"/>
                <a:gd name="T1" fmla="*/ 0 h 30"/>
                <a:gd name="T2" fmla="*/ 57 w 57"/>
                <a:gd name="T3" fmla="*/ 25 h 30"/>
                <a:gd name="T4" fmla="*/ 50 w 57"/>
                <a:gd name="T5" fmla="*/ 30 h 30"/>
                <a:gd name="T6" fmla="*/ 25 w 57"/>
                <a:gd name="T7" fmla="*/ 22 h 30"/>
                <a:gd name="T8" fmla="*/ 0 w 57"/>
                <a:gd name="T9" fmla="*/ 11 h 30"/>
                <a:gd name="T10" fmla="*/ 0 w 57"/>
                <a:gd name="T11" fmla="*/ 0 h 30"/>
              </a:gdLst>
              <a:ahLst/>
              <a:cxnLst>
                <a:cxn ang="0">
                  <a:pos x="T0" y="T1"/>
                </a:cxn>
                <a:cxn ang="0">
                  <a:pos x="T2" y="T3"/>
                </a:cxn>
                <a:cxn ang="0">
                  <a:pos x="T4" y="T5"/>
                </a:cxn>
                <a:cxn ang="0">
                  <a:pos x="T6" y="T7"/>
                </a:cxn>
                <a:cxn ang="0">
                  <a:pos x="T8" y="T9"/>
                </a:cxn>
                <a:cxn ang="0">
                  <a:pos x="T10" y="T11"/>
                </a:cxn>
              </a:cxnLst>
              <a:rect l="0" t="0" r="r" b="b"/>
              <a:pathLst>
                <a:path w="57" h="30">
                  <a:moveTo>
                    <a:pt x="0" y="0"/>
                  </a:moveTo>
                  <a:cubicBezTo>
                    <a:pt x="50" y="29"/>
                    <a:pt x="57" y="11"/>
                    <a:pt x="57" y="25"/>
                  </a:cubicBezTo>
                  <a:cubicBezTo>
                    <a:pt x="57" y="28"/>
                    <a:pt x="53" y="30"/>
                    <a:pt x="50" y="30"/>
                  </a:cubicBezTo>
                  <a:cubicBezTo>
                    <a:pt x="41" y="30"/>
                    <a:pt x="25" y="22"/>
                    <a:pt x="25" y="22"/>
                  </a:cubicBezTo>
                  <a:cubicBezTo>
                    <a:pt x="22" y="22"/>
                    <a:pt x="10" y="16"/>
                    <a:pt x="0" y="11"/>
                  </a:cubicBez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5" name="Freeform 205"/>
            <p:cNvSpPr>
              <a:spLocks noChangeAspect="1"/>
            </p:cNvSpPr>
            <p:nvPr/>
          </p:nvSpPr>
          <p:spPr bwMode="auto">
            <a:xfrm flipV="1">
              <a:off x="3041" y="1779"/>
              <a:ext cx="41" cy="44"/>
            </a:xfrm>
            <a:custGeom>
              <a:avLst/>
              <a:gdLst>
                <a:gd name="T0" fmla="*/ 0 w 58"/>
                <a:gd name="T1" fmla="*/ 9 h 61"/>
                <a:gd name="T2" fmla="*/ 0 w 58"/>
                <a:gd name="T3" fmla="*/ 24 h 61"/>
                <a:gd name="T4" fmla="*/ 7 w 58"/>
                <a:gd name="T5" fmla="*/ 17 h 61"/>
                <a:gd name="T6" fmla="*/ 18 w 58"/>
                <a:gd name="T7" fmla="*/ 27 h 61"/>
                <a:gd name="T8" fmla="*/ 13 w 58"/>
                <a:gd name="T9" fmla="*/ 31 h 61"/>
                <a:gd name="T10" fmla="*/ 2 w 58"/>
                <a:gd name="T11" fmla="*/ 32 h 61"/>
                <a:gd name="T12" fmla="*/ 51 w 58"/>
                <a:gd name="T13" fmla="*/ 61 h 61"/>
                <a:gd name="T14" fmla="*/ 58 w 58"/>
                <a:gd name="T15" fmla="*/ 49 h 61"/>
                <a:gd name="T16" fmla="*/ 33 w 58"/>
                <a:gd name="T17" fmla="*/ 19 h 61"/>
                <a:gd name="T18" fmla="*/ 37 w 58"/>
                <a:gd name="T19" fmla="*/ 8 h 61"/>
                <a:gd name="T20" fmla="*/ 30 w 58"/>
                <a:gd name="T21" fmla="*/ 0 h 61"/>
                <a:gd name="T22" fmla="*/ 2 w 58"/>
                <a:gd name="T23" fmla="*/ 12 h 61"/>
                <a:gd name="T24" fmla="*/ 0 w 58"/>
                <a:gd name="T25" fmla="*/ 9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61">
                  <a:moveTo>
                    <a:pt x="0" y="9"/>
                  </a:moveTo>
                  <a:lnTo>
                    <a:pt x="0" y="24"/>
                  </a:lnTo>
                  <a:cubicBezTo>
                    <a:pt x="3" y="20"/>
                    <a:pt x="7" y="17"/>
                    <a:pt x="7" y="17"/>
                  </a:cubicBezTo>
                  <a:cubicBezTo>
                    <a:pt x="10" y="17"/>
                    <a:pt x="18" y="27"/>
                    <a:pt x="18" y="27"/>
                  </a:cubicBezTo>
                  <a:cubicBezTo>
                    <a:pt x="18" y="28"/>
                    <a:pt x="16" y="31"/>
                    <a:pt x="13" y="31"/>
                  </a:cubicBezTo>
                  <a:cubicBezTo>
                    <a:pt x="10" y="31"/>
                    <a:pt x="7" y="28"/>
                    <a:pt x="2" y="32"/>
                  </a:cubicBezTo>
                  <a:cubicBezTo>
                    <a:pt x="2" y="32"/>
                    <a:pt x="44" y="61"/>
                    <a:pt x="51" y="61"/>
                  </a:cubicBezTo>
                  <a:cubicBezTo>
                    <a:pt x="51" y="61"/>
                    <a:pt x="58" y="54"/>
                    <a:pt x="58" y="49"/>
                  </a:cubicBezTo>
                  <a:cubicBezTo>
                    <a:pt x="58" y="46"/>
                    <a:pt x="33" y="30"/>
                    <a:pt x="33" y="19"/>
                  </a:cubicBezTo>
                  <a:cubicBezTo>
                    <a:pt x="33" y="18"/>
                    <a:pt x="37" y="15"/>
                    <a:pt x="37" y="8"/>
                  </a:cubicBezTo>
                  <a:cubicBezTo>
                    <a:pt x="37" y="4"/>
                    <a:pt x="35" y="0"/>
                    <a:pt x="30" y="0"/>
                  </a:cubicBezTo>
                  <a:cubicBezTo>
                    <a:pt x="30" y="0"/>
                    <a:pt x="10" y="6"/>
                    <a:pt x="2" y="12"/>
                  </a:cubicBezTo>
                  <a:cubicBezTo>
                    <a:pt x="2" y="11"/>
                    <a:pt x="1" y="10"/>
                    <a:pt x="0" y="9"/>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6" name="Freeform 206"/>
            <p:cNvSpPr>
              <a:spLocks noChangeAspect="1"/>
            </p:cNvSpPr>
            <p:nvPr/>
          </p:nvSpPr>
          <p:spPr bwMode="auto">
            <a:xfrm flipV="1">
              <a:off x="2978" y="1803"/>
              <a:ext cx="63" cy="117"/>
            </a:xfrm>
            <a:custGeom>
              <a:avLst/>
              <a:gdLst>
                <a:gd name="T0" fmla="*/ 88 w 88"/>
                <a:gd name="T1" fmla="*/ 161 h 165"/>
                <a:gd name="T2" fmla="*/ 88 w 88"/>
                <a:gd name="T3" fmla="*/ 146 h 165"/>
                <a:gd name="T4" fmla="*/ 72 w 88"/>
                <a:gd name="T5" fmla="*/ 107 h 165"/>
                <a:gd name="T6" fmla="*/ 88 w 88"/>
                <a:gd name="T7" fmla="*/ 116 h 165"/>
                <a:gd name="T8" fmla="*/ 88 w 88"/>
                <a:gd name="T9" fmla="*/ 105 h 165"/>
                <a:gd name="T10" fmla="*/ 82 w 88"/>
                <a:gd name="T11" fmla="*/ 101 h 165"/>
                <a:gd name="T12" fmla="*/ 61 w 88"/>
                <a:gd name="T13" fmla="*/ 87 h 165"/>
                <a:gd name="T14" fmla="*/ 39 w 88"/>
                <a:gd name="T15" fmla="*/ 42 h 165"/>
                <a:gd name="T16" fmla="*/ 18 w 88"/>
                <a:gd name="T17" fmla="*/ 0 h 165"/>
                <a:gd name="T18" fmla="*/ 0 w 88"/>
                <a:gd name="T19" fmla="*/ 25 h 165"/>
                <a:gd name="T20" fmla="*/ 27 w 88"/>
                <a:gd name="T21" fmla="*/ 54 h 165"/>
                <a:gd name="T22" fmla="*/ 43 w 88"/>
                <a:gd name="T23" fmla="*/ 92 h 165"/>
                <a:gd name="T24" fmla="*/ 64 w 88"/>
                <a:gd name="T25" fmla="*/ 129 h 165"/>
                <a:gd name="T26" fmla="*/ 76 w 88"/>
                <a:gd name="T27" fmla="*/ 150 h 165"/>
                <a:gd name="T28" fmla="*/ 80 w 88"/>
                <a:gd name="T29" fmla="*/ 165 h 165"/>
                <a:gd name="T30" fmla="*/ 88 w 88"/>
                <a:gd name="T31" fmla="*/ 161 h 1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88" h="165">
                  <a:moveTo>
                    <a:pt x="88" y="161"/>
                  </a:moveTo>
                  <a:lnTo>
                    <a:pt x="88" y="146"/>
                  </a:lnTo>
                  <a:cubicBezTo>
                    <a:pt x="83" y="138"/>
                    <a:pt x="69" y="113"/>
                    <a:pt x="72" y="107"/>
                  </a:cubicBezTo>
                  <a:cubicBezTo>
                    <a:pt x="72" y="107"/>
                    <a:pt x="80" y="111"/>
                    <a:pt x="88" y="116"/>
                  </a:cubicBezTo>
                  <a:lnTo>
                    <a:pt x="88" y="105"/>
                  </a:lnTo>
                  <a:cubicBezTo>
                    <a:pt x="86" y="104"/>
                    <a:pt x="84" y="103"/>
                    <a:pt x="82" y="101"/>
                  </a:cubicBezTo>
                  <a:cubicBezTo>
                    <a:pt x="65" y="91"/>
                    <a:pt x="68" y="107"/>
                    <a:pt x="61" y="87"/>
                  </a:cubicBezTo>
                  <a:lnTo>
                    <a:pt x="39" y="42"/>
                  </a:lnTo>
                  <a:cubicBezTo>
                    <a:pt x="31" y="25"/>
                    <a:pt x="28" y="0"/>
                    <a:pt x="18" y="0"/>
                  </a:cubicBezTo>
                  <a:cubicBezTo>
                    <a:pt x="9" y="0"/>
                    <a:pt x="0" y="25"/>
                    <a:pt x="0" y="25"/>
                  </a:cubicBezTo>
                  <a:cubicBezTo>
                    <a:pt x="0" y="37"/>
                    <a:pt x="16" y="26"/>
                    <a:pt x="27" y="54"/>
                  </a:cubicBezTo>
                  <a:cubicBezTo>
                    <a:pt x="27" y="55"/>
                    <a:pt x="38" y="81"/>
                    <a:pt x="43" y="92"/>
                  </a:cubicBezTo>
                  <a:cubicBezTo>
                    <a:pt x="46" y="100"/>
                    <a:pt x="59" y="119"/>
                    <a:pt x="64" y="129"/>
                  </a:cubicBezTo>
                  <a:lnTo>
                    <a:pt x="76" y="150"/>
                  </a:lnTo>
                  <a:cubicBezTo>
                    <a:pt x="79" y="155"/>
                    <a:pt x="75" y="165"/>
                    <a:pt x="80" y="165"/>
                  </a:cubicBezTo>
                  <a:cubicBezTo>
                    <a:pt x="82" y="165"/>
                    <a:pt x="85" y="163"/>
                    <a:pt x="88" y="16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7" name="Freeform 207"/>
            <p:cNvSpPr>
              <a:spLocks noChangeAspect="1"/>
            </p:cNvSpPr>
            <p:nvPr/>
          </p:nvSpPr>
          <p:spPr bwMode="auto">
            <a:xfrm flipV="1">
              <a:off x="3029" y="1855"/>
              <a:ext cx="12" cy="20"/>
            </a:xfrm>
            <a:custGeom>
              <a:avLst/>
              <a:gdLst>
                <a:gd name="T0" fmla="*/ 16 w 16"/>
                <a:gd name="T1" fmla="*/ 7 h 29"/>
                <a:gd name="T2" fmla="*/ 15 w 16"/>
                <a:gd name="T3" fmla="*/ 10 h 29"/>
                <a:gd name="T4" fmla="*/ 15 w 16"/>
                <a:gd name="T5" fmla="*/ 15 h 29"/>
                <a:gd name="T6" fmla="*/ 5 w 16"/>
                <a:gd name="T7" fmla="*/ 29 h 29"/>
                <a:gd name="T8" fmla="*/ 0 w 16"/>
                <a:gd name="T9" fmla="*/ 23 h 29"/>
                <a:gd name="T10" fmla="*/ 8 w 16"/>
                <a:gd name="T11" fmla="*/ 0 h 29"/>
                <a:gd name="T12" fmla="*/ 16 w 16"/>
                <a:gd name="T13" fmla="*/ 0 h 29"/>
                <a:gd name="T14" fmla="*/ 16 w 16"/>
                <a:gd name="T15" fmla="*/ 7 h 2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6" h="29">
                  <a:moveTo>
                    <a:pt x="16" y="7"/>
                  </a:moveTo>
                  <a:cubicBezTo>
                    <a:pt x="15" y="7"/>
                    <a:pt x="15" y="8"/>
                    <a:pt x="15" y="10"/>
                  </a:cubicBezTo>
                  <a:lnTo>
                    <a:pt x="15" y="15"/>
                  </a:lnTo>
                  <a:cubicBezTo>
                    <a:pt x="15" y="23"/>
                    <a:pt x="9" y="29"/>
                    <a:pt x="5" y="29"/>
                  </a:cubicBezTo>
                  <a:cubicBezTo>
                    <a:pt x="2" y="29"/>
                    <a:pt x="0" y="27"/>
                    <a:pt x="0" y="23"/>
                  </a:cubicBezTo>
                  <a:cubicBezTo>
                    <a:pt x="0" y="11"/>
                    <a:pt x="2" y="0"/>
                    <a:pt x="8" y="0"/>
                  </a:cubicBezTo>
                  <a:lnTo>
                    <a:pt x="16" y="0"/>
                  </a:lnTo>
                  <a:lnTo>
                    <a:pt x="16" y="7"/>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8" name="Freeform 208"/>
            <p:cNvSpPr>
              <a:spLocks noChangeAspect="1"/>
            </p:cNvSpPr>
            <p:nvPr/>
          </p:nvSpPr>
          <p:spPr bwMode="auto">
            <a:xfrm flipV="1">
              <a:off x="3007" y="1890"/>
              <a:ext cx="34" cy="28"/>
            </a:xfrm>
            <a:custGeom>
              <a:avLst/>
              <a:gdLst>
                <a:gd name="T0" fmla="*/ 47 w 47"/>
                <a:gd name="T1" fmla="*/ 40 h 40"/>
                <a:gd name="T2" fmla="*/ 33 w 47"/>
                <a:gd name="T3" fmla="*/ 34 h 40"/>
                <a:gd name="T4" fmla="*/ 20 w 47"/>
                <a:gd name="T5" fmla="*/ 34 h 40"/>
                <a:gd name="T6" fmla="*/ 12 w 47"/>
                <a:gd name="T7" fmla="*/ 30 h 40"/>
                <a:gd name="T8" fmla="*/ 8 w 47"/>
                <a:gd name="T9" fmla="*/ 30 h 40"/>
                <a:gd name="T10" fmla="*/ 0 w 47"/>
                <a:gd name="T11" fmla="*/ 23 h 40"/>
                <a:gd name="T12" fmla="*/ 9 w 47"/>
                <a:gd name="T13" fmla="*/ 17 h 40"/>
                <a:gd name="T14" fmla="*/ 22 w 47"/>
                <a:gd name="T15" fmla="*/ 17 h 40"/>
                <a:gd name="T16" fmla="*/ 22 w 47"/>
                <a:gd name="T17" fmla="*/ 6 h 40"/>
                <a:gd name="T18" fmla="*/ 27 w 47"/>
                <a:gd name="T19" fmla="*/ 0 h 40"/>
                <a:gd name="T20" fmla="*/ 33 w 47"/>
                <a:gd name="T21" fmla="*/ 11 h 40"/>
                <a:gd name="T22" fmla="*/ 33 w 47"/>
                <a:gd name="T23" fmla="*/ 23 h 40"/>
                <a:gd name="T24" fmla="*/ 47 w 47"/>
                <a:gd name="T25" fmla="*/ 34 h 40"/>
                <a:gd name="T26" fmla="*/ 47 w 47"/>
                <a:gd name="T27"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 h="40">
                  <a:moveTo>
                    <a:pt x="47" y="40"/>
                  </a:moveTo>
                  <a:cubicBezTo>
                    <a:pt x="40" y="36"/>
                    <a:pt x="33" y="34"/>
                    <a:pt x="33" y="34"/>
                  </a:cubicBezTo>
                  <a:lnTo>
                    <a:pt x="20" y="34"/>
                  </a:lnTo>
                  <a:cubicBezTo>
                    <a:pt x="18" y="30"/>
                    <a:pt x="19" y="30"/>
                    <a:pt x="12" y="30"/>
                  </a:cubicBezTo>
                  <a:lnTo>
                    <a:pt x="8" y="30"/>
                  </a:lnTo>
                  <a:cubicBezTo>
                    <a:pt x="3" y="30"/>
                    <a:pt x="0" y="26"/>
                    <a:pt x="0" y="23"/>
                  </a:cubicBezTo>
                  <a:cubicBezTo>
                    <a:pt x="0" y="18"/>
                    <a:pt x="5" y="17"/>
                    <a:pt x="9" y="17"/>
                  </a:cubicBezTo>
                  <a:cubicBezTo>
                    <a:pt x="15" y="17"/>
                    <a:pt x="16" y="19"/>
                    <a:pt x="22" y="17"/>
                  </a:cubicBezTo>
                  <a:lnTo>
                    <a:pt x="22" y="6"/>
                  </a:lnTo>
                  <a:cubicBezTo>
                    <a:pt x="22" y="3"/>
                    <a:pt x="24" y="0"/>
                    <a:pt x="27" y="0"/>
                  </a:cubicBezTo>
                  <a:cubicBezTo>
                    <a:pt x="32" y="0"/>
                    <a:pt x="33" y="7"/>
                    <a:pt x="33" y="11"/>
                  </a:cubicBezTo>
                  <a:lnTo>
                    <a:pt x="33" y="23"/>
                  </a:lnTo>
                  <a:cubicBezTo>
                    <a:pt x="33" y="29"/>
                    <a:pt x="41" y="32"/>
                    <a:pt x="47" y="34"/>
                  </a:cubicBezTo>
                  <a:lnTo>
                    <a:pt x="47" y="4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29" name="Freeform 209"/>
            <p:cNvSpPr>
              <a:spLocks noChangeAspect="1"/>
            </p:cNvSpPr>
            <p:nvPr/>
          </p:nvSpPr>
          <p:spPr bwMode="auto">
            <a:xfrm flipV="1">
              <a:off x="3039" y="1907"/>
              <a:ext cx="2" cy="8"/>
            </a:xfrm>
            <a:custGeom>
              <a:avLst/>
              <a:gdLst>
                <a:gd name="T0" fmla="*/ 3 w 3"/>
                <a:gd name="T1" fmla="*/ 10 h 10"/>
                <a:gd name="T2" fmla="*/ 0 w 3"/>
                <a:gd name="T3" fmla="*/ 4 h 10"/>
                <a:gd name="T4" fmla="*/ 3 w 3"/>
                <a:gd name="T5" fmla="*/ 0 h 10"/>
                <a:gd name="T6" fmla="*/ 3 w 3"/>
                <a:gd name="T7" fmla="*/ 10 h 10"/>
              </a:gdLst>
              <a:ahLst/>
              <a:cxnLst>
                <a:cxn ang="0">
                  <a:pos x="T0" y="T1"/>
                </a:cxn>
                <a:cxn ang="0">
                  <a:pos x="T2" y="T3"/>
                </a:cxn>
                <a:cxn ang="0">
                  <a:pos x="T4" y="T5"/>
                </a:cxn>
                <a:cxn ang="0">
                  <a:pos x="T6" y="T7"/>
                </a:cxn>
              </a:cxnLst>
              <a:rect l="0" t="0" r="r" b="b"/>
              <a:pathLst>
                <a:path w="3" h="10">
                  <a:moveTo>
                    <a:pt x="3" y="10"/>
                  </a:moveTo>
                  <a:cubicBezTo>
                    <a:pt x="1" y="8"/>
                    <a:pt x="0" y="6"/>
                    <a:pt x="0" y="4"/>
                  </a:cubicBezTo>
                  <a:cubicBezTo>
                    <a:pt x="0" y="2"/>
                    <a:pt x="2" y="1"/>
                    <a:pt x="3" y="0"/>
                  </a:cubicBezTo>
                  <a:lnTo>
                    <a:pt x="3" y="1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0" name="Freeform 210"/>
            <p:cNvSpPr>
              <a:spLocks noChangeAspect="1"/>
            </p:cNvSpPr>
            <p:nvPr/>
          </p:nvSpPr>
          <p:spPr bwMode="auto">
            <a:xfrm flipV="1">
              <a:off x="2895" y="1880"/>
              <a:ext cx="40" cy="42"/>
            </a:xfrm>
            <a:custGeom>
              <a:avLst/>
              <a:gdLst>
                <a:gd name="T0" fmla="*/ 0 w 57"/>
                <a:gd name="T1" fmla="*/ 10 h 58"/>
                <a:gd name="T2" fmla="*/ 0 w 57"/>
                <a:gd name="T3" fmla="*/ 31 h 58"/>
                <a:gd name="T4" fmla="*/ 5 w 57"/>
                <a:gd name="T5" fmla="*/ 39 h 58"/>
                <a:gd name="T6" fmla="*/ 1 w 57"/>
                <a:gd name="T7" fmla="*/ 43 h 58"/>
                <a:gd name="T8" fmla="*/ 0 w 57"/>
                <a:gd name="T9" fmla="*/ 43 h 58"/>
                <a:gd name="T10" fmla="*/ 0 w 57"/>
                <a:gd name="T11" fmla="*/ 58 h 58"/>
                <a:gd name="T12" fmla="*/ 21 w 57"/>
                <a:gd name="T13" fmla="*/ 47 h 58"/>
                <a:gd name="T14" fmla="*/ 9 w 57"/>
                <a:gd name="T15" fmla="*/ 27 h 58"/>
                <a:gd name="T16" fmla="*/ 20 w 57"/>
                <a:gd name="T17" fmla="*/ 23 h 58"/>
                <a:gd name="T18" fmla="*/ 35 w 57"/>
                <a:gd name="T19" fmla="*/ 20 h 58"/>
                <a:gd name="T20" fmla="*/ 45 w 57"/>
                <a:gd name="T21" fmla="*/ 20 h 58"/>
                <a:gd name="T22" fmla="*/ 57 w 57"/>
                <a:gd name="T23" fmla="*/ 11 h 58"/>
                <a:gd name="T24" fmla="*/ 46 w 57"/>
                <a:gd name="T25" fmla="*/ 0 h 58"/>
                <a:gd name="T26" fmla="*/ 0 w 57"/>
                <a:gd name="T27" fmla="*/ 10 h 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7" h="58">
                  <a:moveTo>
                    <a:pt x="0" y="10"/>
                  </a:moveTo>
                  <a:lnTo>
                    <a:pt x="0" y="31"/>
                  </a:lnTo>
                  <a:cubicBezTo>
                    <a:pt x="1" y="31"/>
                    <a:pt x="5" y="39"/>
                    <a:pt x="5" y="39"/>
                  </a:cubicBezTo>
                  <a:cubicBezTo>
                    <a:pt x="5" y="42"/>
                    <a:pt x="4" y="43"/>
                    <a:pt x="1" y="43"/>
                  </a:cubicBezTo>
                  <a:cubicBezTo>
                    <a:pt x="1" y="43"/>
                    <a:pt x="1" y="43"/>
                    <a:pt x="0" y="43"/>
                  </a:cubicBezTo>
                  <a:lnTo>
                    <a:pt x="0" y="58"/>
                  </a:lnTo>
                  <a:cubicBezTo>
                    <a:pt x="8" y="53"/>
                    <a:pt x="21" y="56"/>
                    <a:pt x="21" y="47"/>
                  </a:cubicBezTo>
                  <a:cubicBezTo>
                    <a:pt x="21" y="43"/>
                    <a:pt x="9" y="32"/>
                    <a:pt x="9" y="27"/>
                  </a:cubicBezTo>
                  <a:cubicBezTo>
                    <a:pt x="9" y="20"/>
                    <a:pt x="16" y="23"/>
                    <a:pt x="20" y="23"/>
                  </a:cubicBezTo>
                  <a:lnTo>
                    <a:pt x="35" y="20"/>
                  </a:lnTo>
                  <a:lnTo>
                    <a:pt x="45" y="20"/>
                  </a:lnTo>
                  <a:cubicBezTo>
                    <a:pt x="49" y="20"/>
                    <a:pt x="57" y="16"/>
                    <a:pt x="57" y="11"/>
                  </a:cubicBezTo>
                  <a:cubicBezTo>
                    <a:pt x="57" y="9"/>
                    <a:pt x="55" y="1"/>
                    <a:pt x="46" y="0"/>
                  </a:cubicBezTo>
                  <a:lnTo>
                    <a:pt x="0" y="1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1" name="Freeform 211"/>
            <p:cNvSpPr>
              <a:spLocks noChangeAspect="1"/>
            </p:cNvSpPr>
            <p:nvPr/>
          </p:nvSpPr>
          <p:spPr bwMode="auto">
            <a:xfrm flipV="1">
              <a:off x="2895" y="1821"/>
              <a:ext cx="74" cy="36"/>
            </a:xfrm>
            <a:custGeom>
              <a:avLst/>
              <a:gdLst>
                <a:gd name="T0" fmla="*/ 0 w 104"/>
                <a:gd name="T1" fmla="*/ 40 h 50"/>
                <a:gd name="T2" fmla="*/ 0 w 104"/>
                <a:gd name="T3" fmla="*/ 50 h 50"/>
                <a:gd name="T4" fmla="*/ 31 w 104"/>
                <a:gd name="T5" fmla="*/ 31 h 50"/>
                <a:gd name="T6" fmla="*/ 76 w 104"/>
                <a:gd name="T7" fmla="*/ 15 h 50"/>
                <a:gd name="T8" fmla="*/ 104 w 104"/>
                <a:gd name="T9" fmla="*/ 15 h 50"/>
                <a:gd name="T10" fmla="*/ 104 w 104"/>
                <a:gd name="T11" fmla="*/ 11 h 50"/>
                <a:gd name="T12" fmla="*/ 73 w 104"/>
                <a:gd name="T13" fmla="*/ 0 h 50"/>
                <a:gd name="T14" fmla="*/ 0 w 104"/>
                <a:gd name="T15" fmla="*/ 40 h 5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 h="50">
                  <a:moveTo>
                    <a:pt x="0" y="40"/>
                  </a:moveTo>
                  <a:lnTo>
                    <a:pt x="0" y="50"/>
                  </a:lnTo>
                  <a:cubicBezTo>
                    <a:pt x="8" y="48"/>
                    <a:pt x="18" y="43"/>
                    <a:pt x="31" y="31"/>
                  </a:cubicBezTo>
                  <a:cubicBezTo>
                    <a:pt x="37" y="27"/>
                    <a:pt x="62" y="15"/>
                    <a:pt x="76" y="15"/>
                  </a:cubicBezTo>
                  <a:lnTo>
                    <a:pt x="104" y="15"/>
                  </a:lnTo>
                  <a:lnTo>
                    <a:pt x="104" y="11"/>
                  </a:lnTo>
                  <a:cubicBezTo>
                    <a:pt x="102" y="9"/>
                    <a:pt x="81" y="0"/>
                    <a:pt x="73" y="0"/>
                  </a:cubicBezTo>
                  <a:cubicBezTo>
                    <a:pt x="52" y="0"/>
                    <a:pt x="20" y="25"/>
                    <a:pt x="0" y="4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2" name="Freeform 212"/>
            <p:cNvSpPr>
              <a:spLocks noChangeAspect="1"/>
            </p:cNvSpPr>
            <p:nvPr/>
          </p:nvSpPr>
          <p:spPr bwMode="auto">
            <a:xfrm flipV="1">
              <a:off x="2895" y="1784"/>
              <a:ext cx="6" cy="20"/>
            </a:xfrm>
            <a:custGeom>
              <a:avLst/>
              <a:gdLst>
                <a:gd name="T0" fmla="*/ 0 w 8"/>
                <a:gd name="T1" fmla="*/ 0 h 27"/>
                <a:gd name="T2" fmla="*/ 0 w 8"/>
                <a:gd name="T3" fmla="*/ 27 h 27"/>
                <a:gd name="T4" fmla="*/ 8 w 8"/>
                <a:gd name="T5" fmla="*/ 12 h 27"/>
                <a:gd name="T6" fmla="*/ 0 w 8"/>
                <a:gd name="T7" fmla="*/ 0 h 27"/>
              </a:gdLst>
              <a:ahLst/>
              <a:cxnLst>
                <a:cxn ang="0">
                  <a:pos x="T0" y="T1"/>
                </a:cxn>
                <a:cxn ang="0">
                  <a:pos x="T2" y="T3"/>
                </a:cxn>
                <a:cxn ang="0">
                  <a:pos x="T4" y="T5"/>
                </a:cxn>
                <a:cxn ang="0">
                  <a:pos x="T6" y="T7"/>
                </a:cxn>
              </a:cxnLst>
              <a:rect l="0" t="0" r="r" b="b"/>
              <a:pathLst>
                <a:path w="8" h="27">
                  <a:moveTo>
                    <a:pt x="0" y="0"/>
                  </a:moveTo>
                  <a:lnTo>
                    <a:pt x="0" y="27"/>
                  </a:lnTo>
                  <a:cubicBezTo>
                    <a:pt x="4" y="23"/>
                    <a:pt x="8" y="17"/>
                    <a:pt x="8" y="12"/>
                  </a:cubicBezTo>
                  <a:cubicBezTo>
                    <a:pt x="8" y="10"/>
                    <a:pt x="4" y="5"/>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3" name="Freeform 213"/>
            <p:cNvSpPr>
              <a:spLocks noChangeAspect="1"/>
            </p:cNvSpPr>
            <p:nvPr/>
          </p:nvSpPr>
          <p:spPr bwMode="auto">
            <a:xfrm flipV="1">
              <a:off x="2879" y="1778"/>
              <a:ext cx="16" cy="50"/>
            </a:xfrm>
            <a:custGeom>
              <a:avLst/>
              <a:gdLst>
                <a:gd name="T0" fmla="*/ 22 w 22"/>
                <a:gd name="T1" fmla="*/ 62 h 71"/>
                <a:gd name="T2" fmla="*/ 22 w 22"/>
                <a:gd name="T3" fmla="*/ 35 h 71"/>
                <a:gd name="T4" fmla="*/ 11 w 22"/>
                <a:gd name="T5" fmla="*/ 17 h 71"/>
                <a:gd name="T6" fmla="*/ 22 w 22"/>
                <a:gd name="T7" fmla="*/ 10 h 71"/>
                <a:gd name="T8" fmla="*/ 22 w 22"/>
                <a:gd name="T9" fmla="*/ 0 h 71"/>
                <a:gd name="T10" fmla="*/ 5 w 22"/>
                <a:gd name="T11" fmla="*/ 10 h 71"/>
                <a:gd name="T12" fmla="*/ 0 w 22"/>
                <a:gd name="T13" fmla="*/ 6 h 71"/>
                <a:gd name="T14" fmla="*/ 0 w 22"/>
                <a:gd name="T15" fmla="*/ 66 h 71"/>
                <a:gd name="T16" fmla="*/ 7 w 22"/>
                <a:gd name="T17" fmla="*/ 71 h 71"/>
                <a:gd name="T18" fmla="*/ 22 w 22"/>
                <a:gd name="T19" fmla="*/ 62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 h="71">
                  <a:moveTo>
                    <a:pt x="22" y="62"/>
                  </a:moveTo>
                  <a:lnTo>
                    <a:pt x="22" y="35"/>
                  </a:lnTo>
                  <a:cubicBezTo>
                    <a:pt x="17" y="28"/>
                    <a:pt x="11" y="21"/>
                    <a:pt x="11" y="17"/>
                  </a:cubicBezTo>
                  <a:cubicBezTo>
                    <a:pt x="11" y="13"/>
                    <a:pt x="15" y="13"/>
                    <a:pt x="22" y="10"/>
                  </a:cubicBezTo>
                  <a:lnTo>
                    <a:pt x="22" y="0"/>
                  </a:lnTo>
                  <a:cubicBezTo>
                    <a:pt x="14" y="6"/>
                    <a:pt x="7" y="10"/>
                    <a:pt x="5" y="10"/>
                  </a:cubicBezTo>
                  <a:cubicBezTo>
                    <a:pt x="5" y="10"/>
                    <a:pt x="3" y="9"/>
                    <a:pt x="0" y="6"/>
                  </a:cubicBezTo>
                  <a:lnTo>
                    <a:pt x="0" y="66"/>
                  </a:lnTo>
                  <a:cubicBezTo>
                    <a:pt x="2" y="70"/>
                    <a:pt x="5" y="71"/>
                    <a:pt x="7" y="71"/>
                  </a:cubicBezTo>
                  <a:cubicBezTo>
                    <a:pt x="8" y="71"/>
                    <a:pt x="16" y="67"/>
                    <a:pt x="22" y="6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4" name="Freeform 214"/>
            <p:cNvSpPr>
              <a:spLocks noChangeAspect="1"/>
            </p:cNvSpPr>
            <p:nvPr/>
          </p:nvSpPr>
          <p:spPr bwMode="auto">
            <a:xfrm flipV="1">
              <a:off x="2879" y="1847"/>
              <a:ext cx="16" cy="68"/>
            </a:xfrm>
            <a:custGeom>
              <a:avLst/>
              <a:gdLst>
                <a:gd name="T0" fmla="*/ 22 w 22"/>
                <a:gd name="T1" fmla="*/ 48 h 95"/>
                <a:gd name="T2" fmla="*/ 22 w 22"/>
                <a:gd name="T3" fmla="*/ 33 h 95"/>
                <a:gd name="T4" fmla="*/ 17 w 22"/>
                <a:gd name="T5" fmla="*/ 26 h 95"/>
                <a:gd name="T6" fmla="*/ 22 w 22"/>
                <a:gd name="T7" fmla="*/ 21 h 95"/>
                <a:gd name="T8" fmla="*/ 22 w 22"/>
                <a:gd name="T9" fmla="*/ 0 h 95"/>
                <a:gd name="T10" fmla="*/ 21 w 22"/>
                <a:gd name="T11" fmla="*/ 1 h 95"/>
                <a:gd name="T12" fmla="*/ 0 w 22"/>
                <a:gd name="T13" fmla="*/ 1 h 95"/>
                <a:gd name="T14" fmla="*/ 0 w 22"/>
                <a:gd name="T15" fmla="*/ 12 h 95"/>
                <a:gd name="T16" fmla="*/ 4 w 22"/>
                <a:gd name="T17" fmla="*/ 16 h 95"/>
                <a:gd name="T18" fmla="*/ 4 w 22"/>
                <a:gd name="T19" fmla="*/ 23 h 95"/>
                <a:gd name="T20" fmla="*/ 2 w 22"/>
                <a:gd name="T21" fmla="*/ 23 h 95"/>
                <a:gd name="T22" fmla="*/ 0 w 22"/>
                <a:gd name="T23" fmla="*/ 22 h 95"/>
                <a:gd name="T24" fmla="*/ 0 w 22"/>
                <a:gd name="T25" fmla="*/ 32 h 95"/>
                <a:gd name="T26" fmla="*/ 0 w 22"/>
                <a:gd name="T27" fmla="*/ 32 h 95"/>
                <a:gd name="T28" fmla="*/ 5 w 22"/>
                <a:gd name="T29" fmla="*/ 36 h 95"/>
                <a:gd name="T30" fmla="*/ 5 w 22"/>
                <a:gd name="T31" fmla="*/ 44 h 95"/>
                <a:gd name="T32" fmla="*/ 0 w 22"/>
                <a:gd name="T33" fmla="*/ 44 h 95"/>
                <a:gd name="T34" fmla="*/ 0 w 22"/>
                <a:gd name="T35" fmla="*/ 55 h 95"/>
                <a:gd name="T36" fmla="*/ 5 w 22"/>
                <a:gd name="T37" fmla="*/ 55 h 95"/>
                <a:gd name="T38" fmla="*/ 5 w 22"/>
                <a:gd name="T39" fmla="*/ 77 h 95"/>
                <a:gd name="T40" fmla="*/ 0 w 22"/>
                <a:gd name="T41" fmla="*/ 83 h 95"/>
                <a:gd name="T42" fmla="*/ 0 w 22"/>
                <a:gd name="T43" fmla="*/ 95 h 95"/>
                <a:gd name="T44" fmla="*/ 4 w 22"/>
                <a:gd name="T45" fmla="*/ 95 h 95"/>
                <a:gd name="T46" fmla="*/ 21 w 22"/>
                <a:gd name="T47" fmla="*/ 83 h 95"/>
                <a:gd name="T48" fmla="*/ 14 w 22"/>
                <a:gd name="T49" fmla="*/ 67 h 95"/>
                <a:gd name="T50" fmla="*/ 22 w 22"/>
                <a:gd name="T51" fmla="*/ 48 h 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2" h="95">
                  <a:moveTo>
                    <a:pt x="22" y="48"/>
                  </a:moveTo>
                  <a:lnTo>
                    <a:pt x="22" y="33"/>
                  </a:lnTo>
                  <a:cubicBezTo>
                    <a:pt x="19" y="32"/>
                    <a:pt x="17" y="29"/>
                    <a:pt x="17" y="26"/>
                  </a:cubicBezTo>
                  <a:cubicBezTo>
                    <a:pt x="17" y="24"/>
                    <a:pt x="22" y="21"/>
                    <a:pt x="22" y="21"/>
                  </a:cubicBezTo>
                  <a:lnTo>
                    <a:pt x="22" y="0"/>
                  </a:lnTo>
                  <a:lnTo>
                    <a:pt x="21" y="1"/>
                  </a:lnTo>
                  <a:cubicBezTo>
                    <a:pt x="15" y="0"/>
                    <a:pt x="5" y="1"/>
                    <a:pt x="0" y="1"/>
                  </a:cubicBezTo>
                  <a:lnTo>
                    <a:pt x="0" y="12"/>
                  </a:lnTo>
                  <a:cubicBezTo>
                    <a:pt x="1" y="13"/>
                    <a:pt x="4" y="14"/>
                    <a:pt x="4" y="16"/>
                  </a:cubicBezTo>
                  <a:lnTo>
                    <a:pt x="4" y="23"/>
                  </a:lnTo>
                  <a:cubicBezTo>
                    <a:pt x="4" y="22"/>
                    <a:pt x="3" y="23"/>
                    <a:pt x="2" y="23"/>
                  </a:cubicBezTo>
                  <a:cubicBezTo>
                    <a:pt x="1" y="23"/>
                    <a:pt x="0" y="22"/>
                    <a:pt x="0" y="22"/>
                  </a:cubicBezTo>
                  <a:lnTo>
                    <a:pt x="0" y="32"/>
                  </a:lnTo>
                  <a:lnTo>
                    <a:pt x="0" y="32"/>
                  </a:lnTo>
                  <a:cubicBezTo>
                    <a:pt x="4" y="32"/>
                    <a:pt x="4" y="35"/>
                    <a:pt x="5" y="36"/>
                  </a:cubicBezTo>
                  <a:lnTo>
                    <a:pt x="5" y="44"/>
                  </a:lnTo>
                  <a:cubicBezTo>
                    <a:pt x="4" y="44"/>
                    <a:pt x="2" y="44"/>
                    <a:pt x="0" y="44"/>
                  </a:cubicBezTo>
                  <a:lnTo>
                    <a:pt x="0" y="55"/>
                  </a:lnTo>
                  <a:cubicBezTo>
                    <a:pt x="1" y="55"/>
                    <a:pt x="4" y="55"/>
                    <a:pt x="5" y="55"/>
                  </a:cubicBezTo>
                  <a:lnTo>
                    <a:pt x="5" y="77"/>
                  </a:lnTo>
                  <a:cubicBezTo>
                    <a:pt x="5" y="81"/>
                    <a:pt x="1" y="83"/>
                    <a:pt x="0" y="83"/>
                  </a:cubicBezTo>
                  <a:lnTo>
                    <a:pt x="0" y="95"/>
                  </a:lnTo>
                  <a:cubicBezTo>
                    <a:pt x="0" y="95"/>
                    <a:pt x="2" y="95"/>
                    <a:pt x="4" y="95"/>
                  </a:cubicBezTo>
                  <a:cubicBezTo>
                    <a:pt x="4" y="95"/>
                    <a:pt x="21" y="90"/>
                    <a:pt x="21" y="83"/>
                  </a:cubicBezTo>
                  <a:cubicBezTo>
                    <a:pt x="21" y="83"/>
                    <a:pt x="14" y="69"/>
                    <a:pt x="14" y="67"/>
                  </a:cubicBezTo>
                  <a:cubicBezTo>
                    <a:pt x="14" y="57"/>
                    <a:pt x="18" y="51"/>
                    <a:pt x="22" y="4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5" name="Freeform 215"/>
            <p:cNvSpPr>
              <a:spLocks noChangeAspect="1"/>
            </p:cNvSpPr>
            <p:nvPr/>
          </p:nvSpPr>
          <p:spPr bwMode="auto">
            <a:xfrm flipV="1">
              <a:off x="2820" y="1782"/>
              <a:ext cx="59" cy="113"/>
            </a:xfrm>
            <a:custGeom>
              <a:avLst/>
              <a:gdLst>
                <a:gd name="T0" fmla="*/ 83 w 83"/>
                <a:gd name="T1" fmla="*/ 159 h 159"/>
                <a:gd name="T2" fmla="*/ 83 w 83"/>
                <a:gd name="T3" fmla="*/ 99 h 159"/>
                <a:gd name="T4" fmla="*/ 55 w 83"/>
                <a:gd name="T5" fmla="*/ 61 h 159"/>
                <a:gd name="T6" fmla="*/ 59 w 83"/>
                <a:gd name="T7" fmla="*/ 57 h 159"/>
                <a:gd name="T8" fmla="*/ 83 w 83"/>
                <a:gd name="T9" fmla="*/ 67 h 159"/>
                <a:gd name="T10" fmla="*/ 83 w 83"/>
                <a:gd name="T11" fmla="*/ 55 h 159"/>
                <a:gd name="T12" fmla="*/ 82 w 83"/>
                <a:gd name="T13" fmla="*/ 55 h 159"/>
                <a:gd name="T14" fmla="*/ 39 w 83"/>
                <a:gd name="T15" fmla="*/ 31 h 159"/>
                <a:gd name="T16" fmla="*/ 7 w 83"/>
                <a:gd name="T17" fmla="*/ 0 h 159"/>
                <a:gd name="T18" fmla="*/ 0 w 83"/>
                <a:gd name="T19" fmla="*/ 4 h 159"/>
                <a:gd name="T20" fmla="*/ 0 w 83"/>
                <a:gd name="T21" fmla="*/ 27 h 159"/>
                <a:gd name="T22" fmla="*/ 47 w 83"/>
                <a:gd name="T23" fmla="*/ 96 h 159"/>
                <a:gd name="T24" fmla="*/ 71 w 83"/>
                <a:gd name="T25" fmla="*/ 132 h 159"/>
                <a:gd name="T26" fmla="*/ 83 w 83"/>
                <a:gd name="T27" fmla="*/ 159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3" h="159">
                  <a:moveTo>
                    <a:pt x="83" y="159"/>
                  </a:moveTo>
                  <a:lnTo>
                    <a:pt x="83" y="99"/>
                  </a:lnTo>
                  <a:cubicBezTo>
                    <a:pt x="73" y="91"/>
                    <a:pt x="55" y="74"/>
                    <a:pt x="55" y="61"/>
                  </a:cubicBezTo>
                  <a:cubicBezTo>
                    <a:pt x="55" y="59"/>
                    <a:pt x="56" y="57"/>
                    <a:pt x="59" y="57"/>
                  </a:cubicBezTo>
                  <a:cubicBezTo>
                    <a:pt x="64" y="57"/>
                    <a:pt x="68" y="65"/>
                    <a:pt x="83" y="67"/>
                  </a:cubicBezTo>
                  <a:lnTo>
                    <a:pt x="83" y="55"/>
                  </a:lnTo>
                  <a:cubicBezTo>
                    <a:pt x="82" y="55"/>
                    <a:pt x="82" y="55"/>
                    <a:pt x="82" y="55"/>
                  </a:cubicBezTo>
                  <a:cubicBezTo>
                    <a:pt x="82" y="55"/>
                    <a:pt x="40" y="31"/>
                    <a:pt x="39" y="31"/>
                  </a:cubicBezTo>
                  <a:cubicBezTo>
                    <a:pt x="17" y="13"/>
                    <a:pt x="17" y="0"/>
                    <a:pt x="7" y="0"/>
                  </a:cubicBezTo>
                  <a:cubicBezTo>
                    <a:pt x="3" y="0"/>
                    <a:pt x="0" y="2"/>
                    <a:pt x="0" y="4"/>
                  </a:cubicBezTo>
                  <a:cubicBezTo>
                    <a:pt x="0" y="20"/>
                    <a:pt x="0" y="22"/>
                    <a:pt x="0" y="27"/>
                  </a:cubicBezTo>
                  <a:cubicBezTo>
                    <a:pt x="1" y="35"/>
                    <a:pt x="21" y="37"/>
                    <a:pt x="47" y="96"/>
                  </a:cubicBezTo>
                  <a:cubicBezTo>
                    <a:pt x="49" y="102"/>
                    <a:pt x="60" y="112"/>
                    <a:pt x="71" y="132"/>
                  </a:cubicBezTo>
                  <a:cubicBezTo>
                    <a:pt x="71" y="132"/>
                    <a:pt x="75" y="150"/>
                    <a:pt x="83" y="159"/>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6" name="Freeform 216"/>
            <p:cNvSpPr>
              <a:spLocks noChangeAspect="1"/>
            </p:cNvSpPr>
            <p:nvPr/>
          </p:nvSpPr>
          <p:spPr bwMode="auto">
            <a:xfrm flipV="1">
              <a:off x="2866" y="1875"/>
              <a:ext cx="13" cy="12"/>
            </a:xfrm>
            <a:custGeom>
              <a:avLst/>
              <a:gdLst>
                <a:gd name="T0" fmla="*/ 19 w 19"/>
                <a:gd name="T1" fmla="*/ 16 h 16"/>
                <a:gd name="T2" fmla="*/ 7 w 19"/>
                <a:gd name="T3" fmla="*/ 16 h 16"/>
                <a:gd name="T4" fmla="*/ 0 w 19"/>
                <a:gd name="T5" fmla="*/ 10 h 16"/>
                <a:gd name="T6" fmla="*/ 11 w 19"/>
                <a:gd name="T7" fmla="*/ 5 h 16"/>
                <a:gd name="T8" fmla="*/ 19 w 19"/>
                <a:gd name="T9" fmla="*/ 5 h 16"/>
                <a:gd name="T10" fmla="*/ 19 w 19"/>
                <a:gd name="T11" fmla="*/ 16 h 16"/>
              </a:gdLst>
              <a:ahLst/>
              <a:cxnLst>
                <a:cxn ang="0">
                  <a:pos x="T0" y="T1"/>
                </a:cxn>
                <a:cxn ang="0">
                  <a:pos x="T2" y="T3"/>
                </a:cxn>
                <a:cxn ang="0">
                  <a:pos x="T4" y="T5"/>
                </a:cxn>
                <a:cxn ang="0">
                  <a:pos x="T6" y="T7"/>
                </a:cxn>
                <a:cxn ang="0">
                  <a:pos x="T8" y="T9"/>
                </a:cxn>
                <a:cxn ang="0">
                  <a:pos x="T10" y="T11"/>
                </a:cxn>
              </a:cxnLst>
              <a:rect l="0" t="0" r="r" b="b"/>
              <a:pathLst>
                <a:path w="19" h="16">
                  <a:moveTo>
                    <a:pt x="19" y="16"/>
                  </a:moveTo>
                  <a:cubicBezTo>
                    <a:pt x="12" y="16"/>
                    <a:pt x="8" y="16"/>
                    <a:pt x="7" y="16"/>
                  </a:cubicBezTo>
                  <a:cubicBezTo>
                    <a:pt x="2" y="16"/>
                    <a:pt x="0" y="16"/>
                    <a:pt x="0" y="10"/>
                  </a:cubicBezTo>
                  <a:cubicBezTo>
                    <a:pt x="0" y="0"/>
                    <a:pt x="11" y="5"/>
                    <a:pt x="11" y="5"/>
                  </a:cubicBezTo>
                  <a:cubicBezTo>
                    <a:pt x="15" y="5"/>
                    <a:pt x="17" y="5"/>
                    <a:pt x="19" y="5"/>
                  </a:cubicBezTo>
                  <a:lnTo>
                    <a:pt x="19" y="16"/>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7" name="Freeform 217"/>
            <p:cNvSpPr>
              <a:spLocks noChangeAspect="1"/>
            </p:cNvSpPr>
            <p:nvPr/>
          </p:nvSpPr>
          <p:spPr bwMode="auto">
            <a:xfrm flipV="1">
              <a:off x="2844" y="1892"/>
              <a:ext cx="35" cy="36"/>
            </a:xfrm>
            <a:custGeom>
              <a:avLst/>
              <a:gdLst>
                <a:gd name="T0" fmla="*/ 50 w 50"/>
                <a:gd name="T1" fmla="*/ 51 h 51"/>
                <a:gd name="T2" fmla="*/ 27 w 50"/>
                <a:gd name="T3" fmla="*/ 40 h 51"/>
                <a:gd name="T4" fmla="*/ 34 w 50"/>
                <a:gd name="T5" fmla="*/ 29 h 51"/>
                <a:gd name="T6" fmla="*/ 0 w 50"/>
                <a:gd name="T7" fmla="*/ 6 h 51"/>
                <a:gd name="T8" fmla="*/ 5 w 50"/>
                <a:gd name="T9" fmla="*/ 0 h 51"/>
                <a:gd name="T10" fmla="*/ 46 w 50"/>
                <a:gd name="T11" fmla="*/ 20 h 51"/>
                <a:gd name="T12" fmla="*/ 50 w 50"/>
                <a:gd name="T13" fmla="*/ 20 h 51"/>
                <a:gd name="T14" fmla="*/ 50 w 50"/>
                <a:gd name="T15" fmla="*/ 31 h 51"/>
                <a:gd name="T16" fmla="*/ 48 w 50"/>
                <a:gd name="T17" fmla="*/ 31 h 51"/>
                <a:gd name="T18" fmla="*/ 45 w 50"/>
                <a:gd name="T19" fmla="*/ 31 h 51"/>
                <a:gd name="T20" fmla="*/ 50 w 50"/>
                <a:gd name="T21" fmla="*/ 41 h 51"/>
                <a:gd name="T22" fmla="*/ 50 w 50"/>
                <a:gd name="T23"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0" h="51">
                  <a:moveTo>
                    <a:pt x="50" y="51"/>
                  </a:moveTo>
                  <a:cubicBezTo>
                    <a:pt x="43" y="51"/>
                    <a:pt x="27" y="51"/>
                    <a:pt x="27" y="40"/>
                  </a:cubicBezTo>
                  <a:cubicBezTo>
                    <a:pt x="27" y="32"/>
                    <a:pt x="34" y="32"/>
                    <a:pt x="34" y="29"/>
                  </a:cubicBezTo>
                  <a:cubicBezTo>
                    <a:pt x="34" y="25"/>
                    <a:pt x="0" y="25"/>
                    <a:pt x="0" y="6"/>
                  </a:cubicBezTo>
                  <a:cubicBezTo>
                    <a:pt x="0" y="5"/>
                    <a:pt x="0" y="0"/>
                    <a:pt x="5" y="0"/>
                  </a:cubicBezTo>
                  <a:cubicBezTo>
                    <a:pt x="9" y="0"/>
                    <a:pt x="31" y="19"/>
                    <a:pt x="46" y="20"/>
                  </a:cubicBezTo>
                  <a:cubicBezTo>
                    <a:pt x="47" y="20"/>
                    <a:pt x="48" y="20"/>
                    <a:pt x="50" y="20"/>
                  </a:cubicBezTo>
                  <a:lnTo>
                    <a:pt x="50" y="31"/>
                  </a:lnTo>
                  <a:cubicBezTo>
                    <a:pt x="49" y="31"/>
                    <a:pt x="49" y="31"/>
                    <a:pt x="48" y="31"/>
                  </a:cubicBezTo>
                  <a:cubicBezTo>
                    <a:pt x="46" y="31"/>
                    <a:pt x="46" y="31"/>
                    <a:pt x="45" y="31"/>
                  </a:cubicBezTo>
                  <a:cubicBezTo>
                    <a:pt x="45" y="34"/>
                    <a:pt x="46" y="40"/>
                    <a:pt x="50" y="41"/>
                  </a:cubicBezTo>
                  <a:lnTo>
                    <a:pt x="50" y="51"/>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8" name="Freeform 218"/>
            <p:cNvSpPr>
              <a:spLocks noChangeAspect="1"/>
            </p:cNvSpPr>
            <p:nvPr/>
          </p:nvSpPr>
          <p:spPr bwMode="auto">
            <a:xfrm flipV="1">
              <a:off x="2733" y="1856"/>
              <a:ext cx="55" cy="59"/>
            </a:xfrm>
            <a:custGeom>
              <a:avLst/>
              <a:gdLst>
                <a:gd name="T0" fmla="*/ 0 w 78"/>
                <a:gd name="T1" fmla="*/ 31 h 83"/>
                <a:gd name="T2" fmla="*/ 0 w 78"/>
                <a:gd name="T3" fmla="*/ 67 h 83"/>
                <a:gd name="T4" fmla="*/ 37 w 78"/>
                <a:gd name="T5" fmla="*/ 83 h 83"/>
                <a:gd name="T6" fmla="*/ 40 w 78"/>
                <a:gd name="T7" fmla="*/ 80 h 83"/>
                <a:gd name="T8" fmla="*/ 23 w 78"/>
                <a:gd name="T9" fmla="*/ 60 h 83"/>
                <a:gd name="T10" fmla="*/ 30 w 78"/>
                <a:gd name="T11" fmla="*/ 48 h 83"/>
                <a:gd name="T12" fmla="*/ 25 w 78"/>
                <a:gd name="T13" fmla="*/ 31 h 83"/>
                <a:gd name="T14" fmla="*/ 25 w 78"/>
                <a:gd name="T15" fmla="*/ 22 h 83"/>
                <a:gd name="T16" fmla="*/ 31 w 78"/>
                <a:gd name="T17" fmla="*/ 14 h 83"/>
                <a:gd name="T18" fmla="*/ 50 w 78"/>
                <a:gd name="T19" fmla="*/ 14 h 83"/>
                <a:gd name="T20" fmla="*/ 56 w 78"/>
                <a:gd name="T21" fmla="*/ 25 h 83"/>
                <a:gd name="T22" fmla="*/ 56 w 78"/>
                <a:gd name="T23" fmla="*/ 30 h 83"/>
                <a:gd name="T24" fmla="*/ 59 w 78"/>
                <a:gd name="T25" fmla="*/ 35 h 83"/>
                <a:gd name="T26" fmla="*/ 67 w 78"/>
                <a:gd name="T27" fmla="*/ 18 h 83"/>
                <a:gd name="T28" fmla="*/ 78 w 78"/>
                <a:gd name="T29" fmla="*/ 10 h 83"/>
                <a:gd name="T30" fmla="*/ 73 w 78"/>
                <a:gd name="T31" fmla="*/ 5 h 83"/>
                <a:gd name="T32" fmla="*/ 51 w 78"/>
                <a:gd name="T33" fmla="*/ 5 h 83"/>
                <a:gd name="T34" fmla="*/ 47 w 78"/>
                <a:gd name="T35" fmla="*/ 7 h 83"/>
                <a:gd name="T36" fmla="*/ 26 w 78"/>
                <a:gd name="T37" fmla="*/ 0 h 83"/>
                <a:gd name="T38" fmla="*/ 13 w 78"/>
                <a:gd name="T39" fmla="*/ 26 h 83"/>
                <a:gd name="T40" fmla="*/ 16 w 78"/>
                <a:gd name="T41" fmla="*/ 48 h 83"/>
                <a:gd name="T42" fmla="*/ 0 w 78"/>
                <a:gd name="T43" fmla="*/ 31 h 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78" h="83">
                  <a:moveTo>
                    <a:pt x="0" y="31"/>
                  </a:moveTo>
                  <a:lnTo>
                    <a:pt x="0" y="67"/>
                  </a:lnTo>
                  <a:cubicBezTo>
                    <a:pt x="10" y="70"/>
                    <a:pt x="29" y="83"/>
                    <a:pt x="37" y="83"/>
                  </a:cubicBezTo>
                  <a:cubicBezTo>
                    <a:pt x="39" y="83"/>
                    <a:pt x="40" y="82"/>
                    <a:pt x="40" y="80"/>
                  </a:cubicBezTo>
                  <a:cubicBezTo>
                    <a:pt x="40" y="72"/>
                    <a:pt x="23" y="69"/>
                    <a:pt x="23" y="60"/>
                  </a:cubicBezTo>
                  <a:cubicBezTo>
                    <a:pt x="23" y="57"/>
                    <a:pt x="30" y="53"/>
                    <a:pt x="30" y="48"/>
                  </a:cubicBezTo>
                  <a:cubicBezTo>
                    <a:pt x="30" y="48"/>
                    <a:pt x="25" y="33"/>
                    <a:pt x="25" y="31"/>
                  </a:cubicBezTo>
                  <a:lnTo>
                    <a:pt x="25" y="22"/>
                  </a:lnTo>
                  <a:cubicBezTo>
                    <a:pt x="25" y="20"/>
                    <a:pt x="27" y="14"/>
                    <a:pt x="31" y="14"/>
                  </a:cubicBezTo>
                  <a:lnTo>
                    <a:pt x="50" y="14"/>
                  </a:lnTo>
                  <a:cubicBezTo>
                    <a:pt x="50" y="14"/>
                    <a:pt x="56" y="16"/>
                    <a:pt x="56" y="25"/>
                  </a:cubicBezTo>
                  <a:lnTo>
                    <a:pt x="56" y="30"/>
                  </a:lnTo>
                  <a:cubicBezTo>
                    <a:pt x="56" y="33"/>
                    <a:pt x="56" y="35"/>
                    <a:pt x="59" y="35"/>
                  </a:cubicBezTo>
                  <a:cubicBezTo>
                    <a:pt x="62" y="35"/>
                    <a:pt x="67" y="18"/>
                    <a:pt x="67" y="18"/>
                  </a:cubicBezTo>
                  <a:cubicBezTo>
                    <a:pt x="70" y="16"/>
                    <a:pt x="78" y="18"/>
                    <a:pt x="78" y="10"/>
                  </a:cubicBezTo>
                  <a:cubicBezTo>
                    <a:pt x="78" y="9"/>
                    <a:pt x="76" y="5"/>
                    <a:pt x="73" y="5"/>
                  </a:cubicBezTo>
                  <a:lnTo>
                    <a:pt x="51" y="5"/>
                  </a:lnTo>
                  <a:cubicBezTo>
                    <a:pt x="50" y="5"/>
                    <a:pt x="50" y="7"/>
                    <a:pt x="47" y="7"/>
                  </a:cubicBezTo>
                  <a:cubicBezTo>
                    <a:pt x="40" y="7"/>
                    <a:pt x="30" y="0"/>
                    <a:pt x="26" y="0"/>
                  </a:cubicBezTo>
                  <a:cubicBezTo>
                    <a:pt x="17" y="0"/>
                    <a:pt x="13" y="20"/>
                    <a:pt x="13" y="26"/>
                  </a:cubicBezTo>
                  <a:cubicBezTo>
                    <a:pt x="13" y="30"/>
                    <a:pt x="21" y="43"/>
                    <a:pt x="16" y="48"/>
                  </a:cubicBezTo>
                  <a:cubicBezTo>
                    <a:pt x="15" y="46"/>
                    <a:pt x="8" y="38"/>
                    <a:pt x="0" y="3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39" name="Freeform 219"/>
            <p:cNvSpPr>
              <a:spLocks noChangeAspect="1"/>
            </p:cNvSpPr>
            <p:nvPr/>
          </p:nvSpPr>
          <p:spPr bwMode="auto">
            <a:xfrm flipV="1">
              <a:off x="2733" y="1811"/>
              <a:ext cx="40" cy="47"/>
            </a:xfrm>
            <a:custGeom>
              <a:avLst/>
              <a:gdLst>
                <a:gd name="T0" fmla="*/ 0 w 56"/>
                <a:gd name="T1" fmla="*/ 0 h 66"/>
                <a:gd name="T2" fmla="*/ 23 w 56"/>
                <a:gd name="T3" fmla="*/ 10 h 66"/>
                <a:gd name="T4" fmla="*/ 30 w 56"/>
                <a:gd name="T5" fmla="*/ 21 h 66"/>
                <a:gd name="T6" fmla="*/ 55 w 56"/>
                <a:gd name="T7" fmla="*/ 49 h 66"/>
                <a:gd name="T8" fmla="*/ 55 w 56"/>
                <a:gd name="T9" fmla="*/ 53 h 66"/>
                <a:gd name="T10" fmla="*/ 53 w 56"/>
                <a:gd name="T11" fmla="*/ 66 h 66"/>
                <a:gd name="T12" fmla="*/ 42 w 56"/>
                <a:gd name="T13" fmla="*/ 66 h 66"/>
                <a:gd name="T14" fmla="*/ 0 w 56"/>
                <a:gd name="T15" fmla="*/ 48 h 66"/>
                <a:gd name="T16" fmla="*/ 0 w 56"/>
                <a:gd name="T17" fmla="*/ 37 h 66"/>
                <a:gd name="T18" fmla="*/ 1 w 56"/>
                <a:gd name="T19" fmla="*/ 37 h 66"/>
                <a:gd name="T20" fmla="*/ 40 w 56"/>
                <a:gd name="T21" fmla="*/ 61 h 66"/>
                <a:gd name="T22" fmla="*/ 47 w 56"/>
                <a:gd name="T23" fmla="*/ 52 h 66"/>
                <a:gd name="T24" fmla="*/ 13 w 56"/>
                <a:gd name="T25" fmla="*/ 21 h 66"/>
                <a:gd name="T26" fmla="*/ 0 w 56"/>
                <a:gd name="T27" fmla="*/ 21 h 66"/>
                <a:gd name="T28" fmla="*/ 0 w 56"/>
                <a:gd name="T29" fmla="*/ 0 h 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56" h="66">
                  <a:moveTo>
                    <a:pt x="0" y="0"/>
                  </a:moveTo>
                  <a:cubicBezTo>
                    <a:pt x="9" y="6"/>
                    <a:pt x="23" y="10"/>
                    <a:pt x="23" y="10"/>
                  </a:cubicBezTo>
                  <a:cubicBezTo>
                    <a:pt x="27" y="12"/>
                    <a:pt x="25" y="17"/>
                    <a:pt x="30" y="21"/>
                  </a:cubicBezTo>
                  <a:cubicBezTo>
                    <a:pt x="39" y="28"/>
                    <a:pt x="55" y="31"/>
                    <a:pt x="55" y="49"/>
                  </a:cubicBezTo>
                  <a:lnTo>
                    <a:pt x="55" y="53"/>
                  </a:lnTo>
                  <a:cubicBezTo>
                    <a:pt x="55" y="63"/>
                    <a:pt x="56" y="64"/>
                    <a:pt x="53" y="66"/>
                  </a:cubicBezTo>
                  <a:lnTo>
                    <a:pt x="42" y="66"/>
                  </a:lnTo>
                  <a:cubicBezTo>
                    <a:pt x="32" y="66"/>
                    <a:pt x="14" y="56"/>
                    <a:pt x="0" y="48"/>
                  </a:cubicBezTo>
                  <a:lnTo>
                    <a:pt x="0" y="37"/>
                  </a:lnTo>
                  <a:lnTo>
                    <a:pt x="1" y="37"/>
                  </a:lnTo>
                  <a:cubicBezTo>
                    <a:pt x="1" y="38"/>
                    <a:pt x="36" y="61"/>
                    <a:pt x="40" y="61"/>
                  </a:cubicBezTo>
                  <a:cubicBezTo>
                    <a:pt x="43" y="61"/>
                    <a:pt x="47" y="58"/>
                    <a:pt x="47" y="52"/>
                  </a:cubicBezTo>
                  <a:cubicBezTo>
                    <a:pt x="47" y="40"/>
                    <a:pt x="22" y="21"/>
                    <a:pt x="13" y="21"/>
                  </a:cubicBezTo>
                  <a:lnTo>
                    <a:pt x="0" y="21"/>
                  </a:ln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0" name="Freeform 220"/>
            <p:cNvSpPr>
              <a:spLocks noChangeAspect="1"/>
            </p:cNvSpPr>
            <p:nvPr/>
          </p:nvSpPr>
          <p:spPr bwMode="auto">
            <a:xfrm flipV="1">
              <a:off x="2733" y="1785"/>
              <a:ext cx="16" cy="21"/>
            </a:xfrm>
            <a:custGeom>
              <a:avLst/>
              <a:gdLst>
                <a:gd name="T0" fmla="*/ 0 w 23"/>
                <a:gd name="T1" fmla="*/ 1 h 30"/>
                <a:gd name="T2" fmla="*/ 0 w 23"/>
                <a:gd name="T3" fmla="*/ 12 h 30"/>
                <a:gd name="T4" fmla="*/ 1 w 23"/>
                <a:gd name="T5" fmla="*/ 16 h 30"/>
                <a:gd name="T6" fmla="*/ 0 w 23"/>
                <a:gd name="T7" fmla="*/ 18 h 30"/>
                <a:gd name="T8" fmla="*/ 0 w 23"/>
                <a:gd name="T9" fmla="*/ 30 h 30"/>
                <a:gd name="T10" fmla="*/ 23 w 23"/>
                <a:gd name="T11" fmla="*/ 16 h 30"/>
                <a:gd name="T12" fmla="*/ 12 w 23"/>
                <a:gd name="T13" fmla="*/ 8 h 30"/>
                <a:gd name="T14" fmla="*/ 8 w 23"/>
                <a:gd name="T15" fmla="*/ 3 h 30"/>
                <a:gd name="T16" fmla="*/ 2 w 23"/>
                <a:gd name="T17" fmla="*/ 0 h 30"/>
                <a:gd name="T18" fmla="*/ 0 w 23"/>
                <a:gd name="T19"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30">
                  <a:moveTo>
                    <a:pt x="0" y="1"/>
                  </a:moveTo>
                  <a:lnTo>
                    <a:pt x="0" y="12"/>
                  </a:lnTo>
                  <a:cubicBezTo>
                    <a:pt x="1" y="13"/>
                    <a:pt x="1" y="14"/>
                    <a:pt x="1" y="16"/>
                  </a:cubicBezTo>
                  <a:cubicBezTo>
                    <a:pt x="1" y="16"/>
                    <a:pt x="1" y="17"/>
                    <a:pt x="0" y="18"/>
                  </a:cubicBezTo>
                  <a:lnTo>
                    <a:pt x="0" y="30"/>
                  </a:lnTo>
                  <a:cubicBezTo>
                    <a:pt x="20" y="20"/>
                    <a:pt x="23" y="17"/>
                    <a:pt x="23" y="16"/>
                  </a:cubicBezTo>
                  <a:cubicBezTo>
                    <a:pt x="23" y="5"/>
                    <a:pt x="12" y="8"/>
                    <a:pt x="12" y="8"/>
                  </a:cubicBezTo>
                  <a:cubicBezTo>
                    <a:pt x="6" y="8"/>
                    <a:pt x="8" y="5"/>
                    <a:pt x="8" y="3"/>
                  </a:cubicBezTo>
                  <a:cubicBezTo>
                    <a:pt x="8" y="3"/>
                    <a:pt x="6" y="0"/>
                    <a:pt x="2" y="0"/>
                  </a:cubicBezTo>
                  <a:cubicBezTo>
                    <a:pt x="2" y="0"/>
                    <a:pt x="1" y="1"/>
                    <a:pt x="0" y="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1" name="Freeform 221"/>
            <p:cNvSpPr>
              <a:spLocks noChangeAspect="1"/>
            </p:cNvSpPr>
            <p:nvPr/>
          </p:nvSpPr>
          <p:spPr bwMode="auto">
            <a:xfrm flipV="1">
              <a:off x="2728" y="1784"/>
              <a:ext cx="5" cy="10"/>
            </a:xfrm>
            <a:custGeom>
              <a:avLst/>
              <a:gdLst>
                <a:gd name="T0" fmla="*/ 7 w 7"/>
                <a:gd name="T1" fmla="*/ 12 h 14"/>
                <a:gd name="T2" fmla="*/ 7 w 7"/>
                <a:gd name="T3" fmla="*/ 0 h 14"/>
                <a:gd name="T4" fmla="*/ 0 w 7"/>
                <a:gd name="T5" fmla="*/ 8 h 14"/>
                <a:gd name="T6" fmla="*/ 0 w 7"/>
                <a:gd name="T7" fmla="*/ 14 h 14"/>
                <a:gd name="T8" fmla="*/ 3 w 7"/>
                <a:gd name="T9" fmla="*/ 14 h 14"/>
                <a:gd name="T10" fmla="*/ 7 w 7"/>
                <a:gd name="T11" fmla="*/ 12 h 14"/>
              </a:gdLst>
              <a:ahLst/>
              <a:cxnLst>
                <a:cxn ang="0">
                  <a:pos x="T0" y="T1"/>
                </a:cxn>
                <a:cxn ang="0">
                  <a:pos x="T2" y="T3"/>
                </a:cxn>
                <a:cxn ang="0">
                  <a:pos x="T4" y="T5"/>
                </a:cxn>
                <a:cxn ang="0">
                  <a:pos x="T6" y="T7"/>
                </a:cxn>
                <a:cxn ang="0">
                  <a:pos x="T8" y="T9"/>
                </a:cxn>
                <a:cxn ang="0">
                  <a:pos x="T10" y="T11"/>
                </a:cxn>
              </a:cxnLst>
              <a:rect l="0" t="0" r="r" b="b"/>
              <a:pathLst>
                <a:path w="7" h="14">
                  <a:moveTo>
                    <a:pt x="7" y="12"/>
                  </a:moveTo>
                  <a:lnTo>
                    <a:pt x="7" y="0"/>
                  </a:lnTo>
                  <a:cubicBezTo>
                    <a:pt x="5" y="3"/>
                    <a:pt x="0" y="4"/>
                    <a:pt x="0" y="8"/>
                  </a:cubicBezTo>
                  <a:cubicBezTo>
                    <a:pt x="0" y="9"/>
                    <a:pt x="1" y="9"/>
                    <a:pt x="0" y="14"/>
                  </a:cubicBezTo>
                  <a:lnTo>
                    <a:pt x="3" y="14"/>
                  </a:lnTo>
                  <a:cubicBezTo>
                    <a:pt x="5" y="13"/>
                    <a:pt x="5" y="13"/>
                    <a:pt x="7" y="1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2" name="Freeform 222"/>
            <p:cNvSpPr>
              <a:spLocks noChangeAspect="1"/>
            </p:cNvSpPr>
            <p:nvPr/>
          </p:nvSpPr>
          <p:spPr bwMode="auto">
            <a:xfrm flipV="1">
              <a:off x="2731" y="1798"/>
              <a:ext cx="2" cy="8"/>
            </a:xfrm>
            <a:custGeom>
              <a:avLst/>
              <a:gdLst>
                <a:gd name="T0" fmla="*/ 2 w 2"/>
                <a:gd name="T1" fmla="*/ 11 h 11"/>
                <a:gd name="T2" fmla="*/ 2 w 2"/>
                <a:gd name="T3" fmla="*/ 0 h 11"/>
                <a:gd name="T4" fmla="*/ 0 w 2"/>
                <a:gd name="T5" fmla="*/ 5 h 11"/>
                <a:gd name="T6" fmla="*/ 2 w 2"/>
                <a:gd name="T7" fmla="*/ 11 h 11"/>
              </a:gdLst>
              <a:ahLst/>
              <a:cxnLst>
                <a:cxn ang="0">
                  <a:pos x="T0" y="T1"/>
                </a:cxn>
                <a:cxn ang="0">
                  <a:pos x="T2" y="T3"/>
                </a:cxn>
                <a:cxn ang="0">
                  <a:pos x="T4" y="T5"/>
                </a:cxn>
                <a:cxn ang="0">
                  <a:pos x="T6" y="T7"/>
                </a:cxn>
              </a:cxnLst>
              <a:rect l="0" t="0" r="r" b="b"/>
              <a:pathLst>
                <a:path w="2" h="11">
                  <a:moveTo>
                    <a:pt x="2" y="11"/>
                  </a:moveTo>
                  <a:lnTo>
                    <a:pt x="2" y="0"/>
                  </a:lnTo>
                  <a:cubicBezTo>
                    <a:pt x="1" y="2"/>
                    <a:pt x="0" y="4"/>
                    <a:pt x="0" y="5"/>
                  </a:cubicBezTo>
                  <a:cubicBezTo>
                    <a:pt x="0" y="7"/>
                    <a:pt x="1" y="9"/>
                    <a:pt x="2" y="1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3" name="Freeform 223"/>
            <p:cNvSpPr>
              <a:spLocks noChangeAspect="1"/>
            </p:cNvSpPr>
            <p:nvPr/>
          </p:nvSpPr>
          <p:spPr bwMode="auto">
            <a:xfrm flipV="1">
              <a:off x="2716" y="1814"/>
              <a:ext cx="17" cy="42"/>
            </a:xfrm>
            <a:custGeom>
              <a:avLst/>
              <a:gdLst>
                <a:gd name="T0" fmla="*/ 23 w 23"/>
                <a:gd name="T1" fmla="*/ 45 h 59"/>
                <a:gd name="T2" fmla="*/ 23 w 23"/>
                <a:gd name="T3" fmla="*/ 34 h 59"/>
                <a:gd name="T4" fmla="*/ 0 w 23"/>
                <a:gd name="T5" fmla="*/ 0 h 59"/>
                <a:gd name="T6" fmla="*/ 0 w 23"/>
                <a:gd name="T7" fmla="*/ 57 h 59"/>
                <a:gd name="T8" fmla="*/ 2 w 23"/>
                <a:gd name="T9" fmla="*/ 59 h 59"/>
                <a:gd name="T10" fmla="*/ 6 w 23"/>
                <a:gd name="T11" fmla="*/ 59 h 59"/>
                <a:gd name="T12" fmla="*/ 10 w 23"/>
                <a:gd name="T13" fmla="*/ 46 h 59"/>
                <a:gd name="T14" fmla="*/ 6 w 23"/>
                <a:gd name="T15" fmla="*/ 33 h 59"/>
                <a:gd name="T16" fmla="*/ 23 w 23"/>
                <a:gd name="T17" fmla="*/ 45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59">
                  <a:moveTo>
                    <a:pt x="23" y="45"/>
                  </a:moveTo>
                  <a:lnTo>
                    <a:pt x="23" y="34"/>
                  </a:lnTo>
                  <a:cubicBezTo>
                    <a:pt x="3" y="15"/>
                    <a:pt x="4" y="3"/>
                    <a:pt x="0" y="0"/>
                  </a:cubicBezTo>
                  <a:lnTo>
                    <a:pt x="0" y="57"/>
                  </a:lnTo>
                  <a:cubicBezTo>
                    <a:pt x="1" y="58"/>
                    <a:pt x="2" y="59"/>
                    <a:pt x="2" y="59"/>
                  </a:cubicBezTo>
                  <a:lnTo>
                    <a:pt x="6" y="59"/>
                  </a:lnTo>
                  <a:cubicBezTo>
                    <a:pt x="6" y="49"/>
                    <a:pt x="10" y="52"/>
                    <a:pt x="10" y="46"/>
                  </a:cubicBezTo>
                  <a:cubicBezTo>
                    <a:pt x="10" y="45"/>
                    <a:pt x="9" y="41"/>
                    <a:pt x="6" y="33"/>
                  </a:cubicBezTo>
                  <a:cubicBezTo>
                    <a:pt x="6" y="33"/>
                    <a:pt x="14" y="39"/>
                    <a:pt x="23" y="45"/>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4" name="Freeform 224"/>
            <p:cNvSpPr>
              <a:spLocks noChangeAspect="1"/>
            </p:cNvSpPr>
            <p:nvPr/>
          </p:nvSpPr>
          <p:spPr bwMode="auto">
            <a:xfrm flipV="1">
              <a:off x="2719" y="1843"/>
              <a:ext cx="14" cy="61"/>
            </a:xfrm>
            <a:custGeom>
              <a:avLst/>
              <a:gdLst>
                <a:gd name="T0" fmla="*/ 20 w 20"/>
                <a:gd name="T1" fmla="*/ 85 h 85"/>
                <a:gd name="T2" fmla="*/ 9 w 20"/>
                <a:gd name="T3" fmla="*/ 85 h 85"/>
                <a:gd name="T4" fmla="*/ 9 w 20"/>
                <a:gd name="T5" fmla="*/ 82 h 85"/>
                <a:gd name="T6" fmla="*/ 18 w 20"/>
                <a:gd name="T7" fmla="*/ 74 h 85"/>
                <a:gd name="T8" fmla="*/ 7 w 20"/>
                <a:gd name="T9" fmla="*/ 53 h 85"/>
                <a:gd name="T10" fmla="*/ 12 w 20"/>
                <a:gd name="T11" fmla="*/ 39 h 85"/>
                <a:gd name="T12" fmla="*/ 0 w 20"/>
                <a:gd name="T13" fmla="*/ 14 h 85"/>
                <a:gd name="T14" fmla="*/ 0 w 20"/>
                <a:gd name="T15" fmla="*/ 0 h 85"/>
                <a:gd name="T16" fmla="*/ 20 w 20"/>
                <a:gd name="T17" fmla="*/ 15 h 85"/>
                <a:gd name="T18" fmla="*/ 20 w 20"/>
                <a:gd name="T19" fmla="*/ 51 h 85"/>
                <a:gd name="T20" fmla="*/ 18 w 20"/>
                <a:gd name="T21" fmla="*/ 51 h 85"/>
                <a:gd name="T22" fmla="*/ 14 w 20"/>
                <a:gd name="T23" fmla="*/ 55 h 85"/>
                <a:gd name="T24" fmla="*/ 20 w 20"/>
                <a:gd name="T25" fmla="*/ 64 h 85"/>
                <a:gd name="T26" fmla="*/ 20 w 20"/>
                <a:gd name="T27" fmla="*/ 85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85">
                  <a:moveTo>
                    <a:pt x="20" y="85"/>
                  </a:moveTo>
                  <a:lnTo>
                    <a:pt x="9" y="85"/>
                  </a:lnTo>
                  <a:cubicBezTo>
                    <a:pt x="9" y="84"/>
                    <a:pt x="9" y="83"/>
                    <a:pt x="9" y="82"/>
                  </a:cubicBezTo>
                  <a:cubicBezTo>
                    <a:pt x="9" y="77"/>
                    <a:pt x="18" y="78"/>
                    <a:pt x="18" y="74"/>
                  </a:cubicBezTo>
                  <a:lnTo>
                    <a:pt x="7" y="53"/>
                  </a:lnTo>
                  <a:cubicBezTo>
                    <a:pt x="7" y="51"/>
                    <a:pt x="12" y="39"/>
                    <a:pt x="12" y="39"/>
                  </a:cubicBezTo>
                  <a:cubicBezTo>
                    <a:pt x="12" y="37"/>
                    <a:pt x="0" y="24"/>
                    <a:pt x="0" y="14"/>
                  </a:cubicBezTo>
                  <a:lnTo>
                    <a:pt x="0" y="0"/>
                  </a:lnTo>
                  <a:cubicBezTo>
                    <a:pt x="3" y="0"/>
                    <a:pt x="12" y="7"/>
                    <a:pt x="20" y="15"/>
                  </a:cubicBezTo>
                  <a:lnTo>
                    <a:pt x="20" y="51"/>
                  </a:lnTo>
                  <a:cubicBezTo>
                    <a:pt x="19" y="51"/>
                    <a:pt x="18" y="51"/>
                    <a:pt x="18" y="51"/>
                  </a:cubicBezTo>
                  <a:cubicBezTo>
                    <a:pt x="16" y="51"/>
                    <a:pt x="14" y="54"/>
                    <a:pt x="14" y="55"/>
                  </a:cubicBezTo>
                  <a:cubicBezTo>
                    <a:pt x="14" y="58"/>
                    <a:pt x="16" y="61"/>
                    <a:pt x="20" y="64"/>
                  </a:cubicBezTo>
                  <a:lnTo>
                    <a:pt x="20" y="85"/>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5" name="Freeform 225"/>
            <p:cNvSpPr>
              <a:spLocks noChangeAspect="1"/>
            </p:cNvSpPr>
            <p:nvPr/>
          </p:nvSpPr>
          <p:spPr bwMode="auto">
            <a:xfrm flipV="1">
              <a:off x="2709" y="1816"/>
              <a:ext cx="7" cy="41"/>
            </a:xfrm>
            <a:custGeom>
              <a:avLst/>
              <a:gdLst>
                <a:gd name="T0" fmla="*/ 11 w 11"/>
                <a:gd name="T1" fmla="*/ 58 h 58"/>
                <a:gd name="T2" fmla="*/ 11 w 11"/>
                <a:gd name="T3" fmla="*/ 1 h 58"/>
                <a:gd name="T4" fmla="*/ 8 w 11"/>
                <a:gd name="T5" fmla="*/ 0 h 58"/>
                <a:gd name="T6" fmla="*/ 0 w 11"/>
                <a:gd name="T7" fmla="*/ 25 h 58"/>
                <a:gd name="T8" fmla="*/ 11 w 11"/>
                <a:gd name="T9" fmla="*/ 58 h 58"/>
              </a:gdLst>
              <a:ahLst/>
              <a:cxnLst>
                <a:cxn ang="0">
                  <a:pos x="T0" y="T1"/>
                </a:cxn>
                <a:cxn ang="0">
                  <a:pos x="T2" y="T3"/>
                </a:cxn>
                <a:cxn ang="0">
                  <a:pos x="T4" y="T5"/>
                </a:cxn>
                <a:cxn ang="0">
                  <a:pos x="T6" y="T7"/>
                </a:cxn>
                <a:cxn ang="0">
                  <a:pos x="T8" y="T9"/>
                </a:cxn>
              </a:cxnLst>
              <a:rect l="0" t="0" r="r" b="b"/>
              <a:pathLst>
                <a:path w="11" h="58">
                  <a:moveTo>
                    <a:pt x="11" y="58"/>
                  </a:moveTo>
                  <a:lnTo>
                    <a:pt x="11" y="1"/>
                  </a:lnTo>
                  <a:cubicBezTo>
                    <a:pt x="10" y="0"/>
                    <a:pt x="10" y="0"/>
                    <a:pt x="8" y="0"/>
                  </a:cubicBezTo>
                  <a:cubicBezTo>
                    <a:pt x="6" y="0"/>
                    <a:pt x="0" y="14"/>
                    <a:pt x="0" y="25"/>
                  </a:cubicBezTo>
                  <a:cubicBezTo>
                    <a:pt x="0" y="32"/>
                    <a:pt x="7" y="51"/>
                    <a:pt x="11" y="5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6" name="Freeform 226"/>
            <p:cNvSpPr>
              <a:spLocks noChangeAspect="1"/>
            </p:cNvSpPr>
            <p:nvPr/>
          </p:nvSpPr>
          <p:spPr bwMode="auto">
            <a:xfrm flipV="1">
              <a:off x="2685" y="1878"/>
              <a:ext cx="1" cy="7"/>
            </a:xfrm>
            <a:custGeom>
              <a:avLst/>
              <a:gdLst>
                <a:gd name="T0" fmla="*/ 0 h 9"/>
                <a:gd name="T1" fmla="*/ 9 h 9"/>
                <a:gd name="T2" fmla="*/ 3 h 9"/>
                <a:gd name="T3" fmla="*/ 0 h 9"/>
              </a:gdLst>
              <a:ahLst/>
              <a:cxnLst>
                <a:cxn ang="0">
                  <a:pos x="0" y="T0"/>
                </a:cxn>
                <a:cxn ang="0">
                  <a:pos x="0" y="T1"/>
                </a:cxn>
                <a:cxn ang="0">
                  <a:pos x="0" y="T2"/>
                </a:cxn>
                <a:cxn ang="0">
                  <a:pos x="0" y="T3"/>
                </a:cxn>
              </a:cxnLst>
              <a:rect l="0" t="0" r="r" b="b"/>
              <a:pathLst>
                <a:path h="9">
                  <a:moveTo>
                    <a:pt x="0" y="0"/>
                  </a:moveTo>
                  <a:lnTo>
                    <a:pt x="0" y="9"/>
                  </a:lnTo>
                  <a:cubicBezTo>
                    <a:pt x="0" y="6"/>
                    <a:pt x="0" y="5"/>
                    <a:pt x="0" y="3"/>
                  </a:cubicBezTo>
                  <a:cubicBezTo>
                    <a:pt x="0" y="2"/>
                    <a:pt x="0" y="2"/>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7" name="Freeform 227"/>
            <p:cNvSpPr>
              <a:spLocks noChangeAspect="1"/>
            </p:cNvSpPr>
            <p:nvPr/>
          </p:nvSpPr>
          <p:spPr bwMode="auto">
            <a:xfrm flipV="1">
              <a:off x="2685" y="1809"/>
              <a:ext cx="14" cy="51"/>
            </a:xfrm>
            <a:custGeom>
              <a:avLst/>
              <a:gdLst>
                <a:gd name="T0" fmla="*/ 0 w 20"/>
                <a:gd name="T1" fmla="*/ 4 h 73"/>
                <a:gd name="T2" fmla="*/ 0 w 20"/>
                <a:gd name="T3" fmla="*/ 13 h 73"/>
                <a:gd name="T4" fmla="*/ 3 w 20"/>
                <a:gd name="T5" fmla="*/ 20 h 73"/>
                <a:gd name="T6" fmla="*/ 0 w 20"/>
                <a:gd name="T7" fmla="*/ 35 h 73"/>
                <a:gd name="T8" fmla="*/ 0 w 20"/>
                <a:gd name="T9" fmla="*/ 73 h 73"/>
                <a:gd name="T10" fmla="*/ 5 w 20"/>
                <a:gd name="T11" fmla="*/ 63 h 73"/>
                <a:gd name="T12" fmla="*/ 2 w 20"/>
                <a:gd name="T13" fmla="*/ 54 h 73"/>
                <a:gd name="T14" fmla="*/ 20 w 20"/>
                <a:gd name="T15" fmla="*/ 18 h 73"/>
                <a:gd name="T16" fmla="*/ 10 w 20"/>
                <a:gd name="T17" fmla="*/ 0 h 73"/>
                <a:gd name="T18" fmla="*/ 0 w 20"/>
                <a:gd name="T19" fmla="*/ 4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0" h="73">
                  <a:moveTo>
                    <a:pt x="0" y="4"/>
                  </a:moveTo>
                  <a:lnTo>
                    <a:pt x="0" y="13"/>
                  </a:lnTo>
                  <a:cubicBezTo>
                    <a:pt x="1" y="13"/>
                    <a:pt x="3" y="15"/>
                    <a:pt x="3" y="20"/>
                  </a:cubicBezTo>
                  <a:cubicBezTo>
                    <a:pt x="3" y="23"/>
                    <a:pt x="1" y="28"/>
                    <a:pt x="0" y="35"/>
                  </a:cubicBezTo>
                  <a:lnTo>
                    <a:pt x="0" y="73"/>
                  </a:lnTo>
                  <a:cubicBezTo>
                    <a:pt x="5" y="71"/>
                    <a:pt x="5" y="64"/>
                    <a:pt x="5" y="63"/>
                  </a:cubicBezTo>
                  <a:cubicBezTo>
                    <a:pt x="5" y="63"/>
                    <a:pt x="2" y="58"/>
                    <a:pt x="2" y="54"/>
                  </a:cubicBezTo>
                  <a:cubicBezTo>
                    <a:pt x="2" y="39"/>
                    <a:pt x="20" y="29"/>
                    <a:pt x="20" y="18"/>
                  </a:cubicBezTo>
                  <a:cubicBezTo>
                    <a:pt x="20" y="18"/>
                    <a:pt x="18" y="0"/>
                    <a:pt x="10" y="0"/>
                  </a:cubicBezTo>
                  <a:cubicBezTo>
                    <a:pt x="5" y="0"/>
                    <a:pt x="2" y="1"/>
                    <a:pt x="0" y="4"/>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8" name="Freeform 228"/>
            <p:cNvSpPr>
              <a:spLocks noChangeAspect="1"/>
            </p:cNvSpPr>
            <p:nvPr/>
          </p:nvSpPr>
          <p:spPr bwMode="auto">
            <a:xfrm flipV="1">
              <a:off x="2671" y="1808"/>
              <a:ext cx="14" cy="28"/>
            </a:xfrm>
            <a:custGeom>
              <a:avLst/>
              <a:gdLst>
                <a:gd name="T0" fmla="*/ 20 w 20"/>
                <a:gd name="T1" fmla="*/ 38 h 39"/>
                <a:gd name="T2" fmla="*/ 20 w 20"/>
                <a:gd name="T3" fmla="*/ 0 h 39"/>
                <a:gd name="T4" fmla="*/ 7 w 20"/>
                <a:gd name="T5" fmla="*/ 19 h 39"/>
                <a:gd name="T6" fmla="*/ 0 w 20"/>
                <a:gd name="T7" fmla="*/ 16 h 39"/>
                <a:gd name="T8" fmla="*/ 0 w 20"/>
                <a:gd name="T9" fmla="*/ 39 h 39"/>
                <a:gd name="T10" fmla="*/ 2 w 20"/>
                <a:gd name="T11" fmla="*/ 39 h 39"/>
                <a:gd name="T12" fmla="*/ 16 w 20"/>
                <a:gd name="T13" fmla="*/ 39 h 39"/>
                <a:gd name="T14" fmla="*/ 20 w 20"/>
                <a:gd name="T15" fmla="*/ 38 h 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 h="39">
                  <a:moveTo>
                    <a:pt x="20" y="38"/>
                  </a:moveTo>
                  <a:lnTo>
                    <a:pt x="20" y="0"/>
                  </a:lnTo>
                  <a:cubicBezTo>
                    <a:pt x="16" y="8"/>
                    <a:pt x="11" y="19"/>
                    <a:pt x="7" y="19"/>
                  </a:cubicBezTo>
                  <a:cubicBezTo>
                    <a:pt x="6" y="19"/>
                    <a:pt x="2" y="16"/>
                    <a:pt x="0" y="16"/>
                  </a:cubicBezTo>
                  <a:lnTo>
                    <a:pt x="0" y="39"/>
                  </a:lnTo>
                  <a:cubicBezTo>
                    <a:pt x="1" y="39"/>
                    <a:pt x="1" y="39"/>
                    <a:pt x="2" y="39"/>
                  </a:cubicBezTo>
                  <a:lnTo>
                    <a:pt x="16" y="39"/>
                  </a:lnTo>
                  <a:cubicBezTo>
                    <a:pt x="18" y="39"/>
                    <a:pt x="18" y="39"/>
                    <a:pt x="20" y="3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49" name="Freeform 229"/>
            <p:cNvSpPr>
              <a:spLocks noChangeAspect="1"/>
            </p:cNvSpPr>
            <p:nvPr/>
          </p:nvSpPr>
          <p:spPr bwMode="auto">
            <a:xfrm flipV="1">
              <a:off x="2671" y="1848"/>
              <a:ext cx="14" cy="74"/>
            </a:xfrm>
            <a:custGeom>
              <a:avLst/>
              <a:gdLst>
                <a:gd name="T0" fmla="*/ 20 w 20"/>
                <a:gd name="T1" fmla="*/ 100 h 104"/>
                <a:gd name="T2" fmla="*/ 20 w 20"/>
                <a:gd name="T3" fmla="*/ 91 h 104"/>
                <a:gd name="T4" fmla="*/ 10 w 20"/>
                <a:gd name="T5" fmla="*/ 99 h 104"/>
                <a:gd name="T6" fmla="*/ 6 w 20"/>
                <a:gd name="T7" fmla="*/ 96 h 104"/>
                <a:gd name="T8" fmla="*/ 15 w 20"/>
                <a:gd name="T9" fmla="*/ 79 h 104"/>
                <a:gd name="T10" fmla="*/ 20 w 20"/>
                <a:gd name="T11" fmla="*/ 62 h 104"/>
                <a:gd name="T12" fmla="*/ 20 w 20"/>
                <a:gd name="T13" fmla="*/ 53 h 104"/>
                <a:gd name="T14" fmla="*/ 10 w 20"/>
                <a:gd name="T15" fmla="*/ 19 h 104"/>
                <a:gd name="T16" fmla="*/ 12 w 20"/>
                <a:gd name="T17" fmla="*/ 10 h 104"/>
                <a:gd name="T18" fmla="*/ 0 w 20"/>
                <a:gd name="T19" fmla="*/ 0 h 104"/>
                <a:gd name="T20" fmla="*/ 0 w 20"/>
                <a:gd name="T21" fmla="*/ 104 h 104"/>
                <a:gd name="T22" fmla="*/ 1 w 20"/>
                <a:gd name="T23" fmla="*/ 104 h 104"/>
                <a:gd name="T24" fmla="*/ 19 w 20"/>
                <a:gd name="T25" fmla="*/ 100 h 104"/>
                <a:gd name="T26" fmla="*/ 20 w 20"/>
                <a:gd name="T27" fmla="*/ 100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0" h="104">
                  <a:moveTo>
                    <a:pt x="20" y="100"/>
                  </a:moveTo>
                  <a:lnTo>
                    <a:pt x="20" y="91"/>
                  </a:lnTo>
                  <a:cubicBezTo>
                    <a:pt x="16" y="95"/>
                    <a:pt x="13" y="99"/>
                    <a:pt x="10" y="99"/>
                  </a:cubicBezTo>
                  <a:cubicBezTo>
                    <a:pt x="9" y="99"/>
                    <a:pt x="6" y="96"/>
                    <a:pt x="6" y="96"/>
                  </a:cubicBezTo>
                  <a:cubicBezTo>
                    <a:pt x="6" y="89"/>
                    <a:pt x="15" y="90"/>
                    <a:pt x="15" y="79"/>
                  </a:cubicBezTo>
                  <a:cubicBezTo>
                    <a:pt x="15" y="79"/>
                    <a:pt x="18" y="70"/>
                    <a:pt x="20" y="62"/>
                  </a:cubicBezTo>
                  <a:lnTo>
                    <a:pt x="20" y="53"/>
                  </a:lnTo>
                  <a:cubicBezTo>
                    <a:pt x="18" y="43"/>
                    <a:pt x="10" y="19"/>
                    <a:pt x="10" y="19"/>
                  </a:cubicBezTo>
                  <a:cubicBezTo>
                    <a:pt x="10" y="18"/>
                    <a:pt x="12" y="14"/>
                    <a:pt x="12" y="10"/>
                  </a:cubicBezTo>
                  <a:cubicBezTo>
                    <a:pt x="12" y="6"/>
                    <a:pt x="8" y="0"/>
                    <a:pt x="0" y="0"/>
                  </a:cubicBezTo>
                  <a:lnTo>
                    <a:pt x="0" y="104"/>
                  </a:lnTo>
                  <a:lnTo>
                    <a:pt x="1" y="104"/>
                  </a:lnTo>
                  <a:cubicBezTo>
                    <a:pt x="6" y="104"/>
                    <a:pt x="19" y="100"/>
                    <a:pt x="19" y="100"/>
                  </a:cubicBezTo>
                  <a:cubicBezTo>
                    <a:pt x="19" y="100"/>
                    <a:pt x="19" y="100"/>
                    <a:pt x="20" y="10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0" name="Freeform 230"/>
            <p:cNvSpPr>
              <a:spLocks noChangeAspect="1"/>
            </p:cNvSpPr>
            <p:nvPr/>
          </p:nvSpPr>
          <p:spPr bwMode="auto">
            <a:xfrm flipV="1">
              <a:off x="2663" y="1808"/>
              <a:ext cx="8" cy="16"/>
            </a:xfrm>
            <a:custGeom>
              <a:avLst/>
              <a:gdLst>
                <a:gd name="T0" fmla="*/ 11 w 11"/>
                <a:gd name="T1" fmla="*/ 23 h 23"/>
                <a:gd name="T2" fmla="*/ 11 w 11"/>
                <a:gd name="T3" fmla="*/ 0 h 23"/>
                <a:gd name="T4" fmla="*/ 10 w 11"/>
                <a:gd name="T5" fmla="*/ 0 h 23"/>
                <a:gd name="T6" fmla="*/ 0 w 11"/>
                <a:gd name="T7" fmla="*/ 14 h 23"/>
                <a:gd name="T8" fmla="*/ 11 w 11"/>
                <a:gd name="T9" fmla="*/ 23 h 23"/>
              </a:gdLst>
              <a:ahLst/>
              <a:cxnLst>
                <a:cxn ang="0">
                  <a:pos x="T0" y="T1"/>
                </a:cxn>
                <a:cxn ang="0">
                  <a:pos x="T2" y="T3"/>
                </a:cxn>
                <a:cxn ang="0">
                  <a:pos x="T4" y="T5"/>
                </a:cxn>
                <a:cxn ang="0">
                  <a:pos x="T6" y="T7"/>
                </a:cxn>
                <a:cxn ang="0">
                  <a:pos x="T8" y="T9"/>
                </a:cxn>
              </a:cxnLst>
              <a:rect l="0" t="0" r="r" b="b"/>
              <a:pathLst>
                <a:path w="11" h="23">
                  <a:moveTo>
                    <a:pt x="11" y="23"/>
                  </a:moveTo>
                  <a:lnTo>
                    <a:pt x="11" y="0"/>
                  </a:lnTo>
                  <a:cubicBezTo>
                    <a:pt x="10" y="0"/>
                    <a:pt x="10" y="0"/>
                    <a:pt x="10" y="0"/>
                  </a:cubicBezTo>
                  <a:cubicBezTo>
                    <a:pt x="6" y="0"/>
                    <a:pt x="0" y="10"/>
                    <a:pt x="0" y="14"/>
                  </a:cubicBezTo>
                  <a:cubicBezTo>
                    <a:pt x="0" y="21"/>
                    <a:pt x="6" y="23"/>
                    <a:pt x="11" y="23"/>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1" name="Freeform 231"/>
            <p:cNvSpPr>
              <a:spLocks noChangeAspect="1"/>
            </p:cNvSpPr>
            <p:nvPr/>
          </p:nvSpPr>
          <p:spPr bwMode="auto">
            <a:xfrm flipV="1">
              <a:off x="2653" y="1848"/>
              <a:ext cx="18" cy="75"/>
            </a:xfrm>
            <a:custGeom>
              <a:avLst/>
              <a:gdLst>
                <a:gd name="T0" fmla="*/ 25 w 25"/>
                <a:gd name="T1" fmla="*/ 105 h 105"/>
                <a:gd name="T2" fmla="*/ 25 w 25"/>
                <a:gd name="T3" fmla="*/ 1 h 105"/>
                <a:gd name="T4" fmla="*/ 25 w 25"/>
                <a:gd name="T5" fmla="*/ 0 h 105"/>
                <a:gd name="T6" fmla="*/ 0 w 25"/>
                <a:gd name="T7" fmla="*/ 30 h 105"/>
                <a:gd name="T8" fmla="*/ 5 w 25"/>
                <a:gd name="T9" fmla="*/ 57 h 105"/>
                <a:gd name="T10" fmla="*/ 5 w 25"/>
                <a:gd name="T11" fmla="*/ 63 h 105"/>
                <a:gd name="T12" fmla="*/ 25 w 25"/>
                <a:gd name="T13" fmla="*/ 105 h 105"/>
              </a:gdLst>
              <a:ahLst/>
              <a:cxnLst>
                <a:cxn ang="0">
                  <a:pos x="T0" y="T1"/>
                </a:cxn>
                <a:cxn ang="0">
                  <a:pos x="T2" y="T3"/>
                </a:cxn>
                <a:cxn ang="0">
                  <a:pos x="T4" y="T5"/>
                </a:cxn>
                <a:cxn ang="0">
                  <a:pos x="T6" y="T7"/>
                </a:cxn>
                <a:cxn ang="0">
                  <a:pos x="T8" y="T9"/>
                </a:cxn>
                <a:cxn ang="0">
                  <a:pos x="T10" y="T11"/>
                </a:cxn>
                <a:cxn ang="0">
                  <a:pos x="T12" y="T13"/>
                </a:cxn>
              </a:cxnLst>
              <a:rect l="0" t="0" r="r" b="b"/>
              <a:pathLst>
                <a:path w="25" h="105">
                  <a:moveTo>
                    <a:pt x="25" y="105"/>
                  </a:moveTo>
                  <a:lnTo>
                    <a:pt x="25" y="1"/>
                  </a:lnTo>
                  <a:lnTo>
                    <a:pt x="25" y="0"/>
                  </a:lnTo>
                  <a:cubicBezTo>
                    <a:pt x="16" y="0"/>
                    <a:pt x="0" y="29"/>
                    <a:pt x="0" y="30"/>
                  </a:cubicBezTo>
                  <a:lnTo>
                    <a:pt x="5" y="57"/>
                  </a:lnTo>
                  <a:lnTo>
                    <a:pt x="5" y="63"/>
                  </a:lnTo>
                  <a:cubicBezTo>
                    <a:pt x="5" y="63"/>
                    <a:pt x="13" y="104"/>
                    <a:pt x="25" y="105"/>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2" name="Freeform 232"/>
            <p:cNvSpPr>
              <a:spLocks noChangeAspect="1"/>
            </p:cNvSpPr>
            <p:nvPr/>
          </p:nvSpPr>
          <p:spPr bwMode="auto">
            <a:xfrm flipV="1">
              <a:off x="2595" y="1895"/>
              <a:ext cx="21" cy="18"/>
            </a:xfrm>
            <a:custGeom>
              <a:avLst/>
              <a:gdLst>
                <a:gd name="T0" fmla="*/ 0 w 30"/>
                <a:gd name="T1" fmla="*/ 0 h 26"/>
                <a:gd name="T2" fmla="*/ 0 w 30"/>
                <a:gd name="T3" fmla="*/ 24 h 26"/>
                <a:gd name="T4" fmla="*/ 1 w 30"/>
                <a:gd name="T5" fmla="*/ 20 h 26"/>
                <a:gd name="T6" fmla="*/ 10 w 30"/>
                <a:gd name="T7" fmla="*/ 26 h 26"/>
                <a:gd name="T8" fmla="*/ 30 w 30"/>
                <a:gd name="T9" fmla="*/ 26 h 26"/>
                <a:gd name="T10" fmla="*/ 30 w 30"/>
                <a:gd name="T11" fmla="*/ 22 h 26"/>
                <a:gd name="T12" fmla="*/ 2 w 30"/>
                <a:gd name="T13" fmla="*/ 15 h 26"/>
                <a:gd name="T14" fmla="*/ 0 w 30"/>
                <a:gd name="T15" fmla="*/ 0 h 26"/>
                <a:gd name="T16" fmla="*/ 0 w 30"/>
                <a:gd name="T1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6">
                  <a:moveTo>
                    <a:pt x="0" y="0"/>
                  </a:moveTo>
                  <a:lnTo>
                    <a:pt x="0" y="24"/>
                  </a:lnTo>
                  <a:lnTo>
                    <a:pt x="1" y="20"/>
                  </a:lnTo>
                  <a:cubicBezTo>
                    <a:pt x="6" y="20"/>
                    <a:pt x="8" y="22"/>
                    <a:pt x="10" y="26"/>
                  </a:cubicBezTo>
                  <a:lnTo>
                    <a:pt x="30" y="26"/>
                  </a:lnTo>
                  <a:lnTo>
                    <a:pt x="30" y="22"/>
                  </a:lnTo>
                  <a:cubicBezTo>
                    <a:pt x="20" y="14"/>
                    <a:pt x="5" y="19"/>
                    <a:pt x="2" y="15"/>
                  </a:cubicBezTo>
                  <a:cubicBezTo>
                    <a:pt x="2" y="14"/>
                    <a:pt x="2" y="8"/>
                    <a:pt x="0" y="0"/>
                  </a:cubicBez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3" name="Freeform 233"/>
            <p:cNvSpPr>
              <a:spLocks noChangeAspect="1"/>
            </p:cNvSpPr>
            <p:nvPr/>
          </p:nvSpPr>
          <p:spPr bwMode="auto">
            <a:xfrm flipV="1">
              <a:off x="2595" y="1814"/>
              <a:ext cx="14" cy="38"/>
            </a:xfrm>
            <a:custGeom>
              <a:avLst/>
              <a:gdLst>
                <a:gd name="T0" fmla="*/ 0 w 20"/>
                <a:gd name="T1" fmla="*/ 42 h 53"/>
                <a:gd name="T2" fmla="*/ 0 w 20"/>
                <a:gd name="T3" fmla="*/ 53 h 53"/>
                <a:gd name="T4" fmla="*/ 20 w 20"/>
                <a:gd name="T5" fmla="*/ 16 h 53"/>
                <a:gd name="T6" fmla="*/ 6 w 20"/>
                <a:gd name="T7" fmla="*/ 0 h 53"/>
                <a:gd name="T8" fmla="*/ 0 w 20"/>
                <a:gd name="T9" fmla="*/ 0 h 53"/>
                <a:gd name="T10" fmla="*/ 0 w 20"/>
                <a:gd name="T11" fmla="*/ 4 h 53"/>
                <a:gd name="T12" fmla="*/ 12 w 20"/>
                <a:gd name="T13" fmla="*/ 10 h 53"/>
                <a:gd name="T14" fmla="*/ 12 w 20"/>
                <a:gd name="T15" fmla="*/ 18 h 53"/>
                <a:gd name="T16" fmla="*/ 0 w 20"/>
                <a:gd name="T17" fmla="*/ 42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53">
                  <a:moveTo>
                    <a:pt x="0" y="42"/>
                  </a:moveTo>
                  <a:lnTo>
                    <a:pt x="0" y="53"/>
                  </a:lnTo>
                  <a:cubicBezTo>
                    <a:pt x="5" y="48"/>
                    <a:pt x="20" y="39"/>
                    <a:pt x="20" y="16"/>
                  </a:cubicBezTo>
                  <a:cubicBezTo>
                    <a:pt x="20" y="9"/>
                    <a:pt x="10" y="0"/>
                    <a:pt x="6" y="0"/>
                  </a:cubicBezTo>
                  <a:cubicBezTo>
                    <a:pt x="2" y="0"/>
                    <a:pt x="6" y="1"/>
                    <a:pt x="0" y="0"/>
                  </a:cubicBezTo>
                  <a:lnTo>
                    <a:pt x="0" y="4"/>
                  </a:lnTo>
                  <a:cubicBezTo>
                    <a:pt x="6" y="5"/>
                    <a:pt x="8" y="8"/>
                    <a:pt x="12" y="10"/>
                  </a:cubicBezTo>
                  <a:lnTo>
                    <a:pt x="12" y="18"/>
                  </a:lnTo>
                  <a:cubicBezTo>
                    <a:pt x="12" y="24"/>
                    <a:pt x="8" y="37"/>
                    <a:pt x="0" y="4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4" name="Freeform 234"/>
            <p:cNvSpPr>
              <a:spLocks noChangeAspect="1"/>
            </p:cNvSpPr>
            <p:nvPr/>
          </p:nvSpPr>
          <p:spPr bwMode="auto">
            <a:xfrm flipV="1">
              <a:off x="2595" y="1782"/>
              <a:ext cx="23" cy="29"/>
            </a:xfrm>
            <a:custGeom>
              <a:avLst/>
              <a:gdLst>
                <a:gd name="T0" fmla="*/ 0 w 33"/>
                <a:gd name="T1" fmla="*/ 0 h 41"/>
                <a:gd name="T2" fmla="*/ 0 w 33"/>
                <a:gd name="T3" fmla="*/ 12 h 41"/>
                <a:gd name="T4" fmla="*/ 13 w 33"/>
                <a:gd name="T5" fmla="*/ 32 h 41"/>
                <a:gd name="T6" fmla="*/ 10 w 33"/>
                <a:gd name="T7" fmla="*/ 38 h 41"/>
                <a:gd name="T8" fmla="*/ 17 w 33"/>
                <a:gd name="T9" fmla="*/ 41 h 41"/>
                <a:gd name="T10" fmla="*/ 33 w 33"/>
                <a:gd name="T11" fmla="*/ 24 h 41"/>
                <a:gd name="T12" fmla="*/ 0 w 33"/>
                <a:gd name="T13" fmla="*/ 0 h 41"/>
              </a:gdLst>
              <a:ahLst/>
              <a:cxnLst>
                <a:cxn ang="0">
                  <a:pos x="T0" y="T1"/>
                </a:cxn>
                <a:cxn ang="0">
                  <a:pos x="T2" y="T3"/>
                </a:cxn>
                <a:cxn ang="0">
                  <a:pos x="T4" y="T5"/>
                </a:cxn>
                <a:cxn ang="0">
                  <a:pos x="T6" y="T7"/>
                </a:cxn>
                <a:cxn ang="0">
                  <a:pos x="T8" y="T9"/>
                </a:cxn>
                <a:cxn ang="0">
                  <a:pos x="T10" y="T11"/>
                </a:cxn>
                <a:cxn ang="0">
                  <a:pos x="T12" y="T13"/>
                </a:cxn>
              </a:cxnLst>
              <a:rect l="0" t="0" r="r" b="b"/>
              <a:pathLst>
                <a:path w="33" h="41">
                  <a:moveTo>
                    <a:pt x="0" y="0"/>
                  </a:moveTo>
                  <a:lnTo>
                    <a:pt x="0" y="12"/>
                  </a:lnTo>
                  <a:cubicBezTo>
                    <a:pt x="8" y="20"/>
                    <a:pt x="13" y="28"/>
                    <a:pt x="13" y="32"/>
                  </a:cubicBezTo>
                  <a:cubicBezTo>
                    <a:pt x="13" y="34"/>
                    <a:pt x="10" y="35"/>
                    <a:pt x="10" y="38"/>
                  </a:cubicBezTo>
                  <a:cubicBezTo>
                    <a:pt x="10" y="39"/>
                    <a:pt x="12" y="41"/>
                    <a:pt x="17" y="41"/>
                  </a:cubicBezTo>
                  <a:cubicBezTo>
                    <a:pt x="21" y="41"/>
                    <a:pt x="33" y="24"/>
                    <a:pt x="33" y="24"/>
                  </a:cubicBezTo>
                  <a:cubicBezTo>
                    <a:pt x="33" y="18"/>
                    <a:pt x="8" y="7"/>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5" name="Freeform 235"/>
            <p:cNvSpPr>
              <a:spLocks noChangeAspect="1"/>
            </p:cNvSpPr>
            <p:nvPr/>
          </p:nvSpPr>
          <p:spPr bwMode="auto">
            <a:xfrm flipV="1">
              <a:off x="2595" y="1784"/>
              <a:ext cx="3" cy="3"/>
            </a:xfrm>
            <a:custGeom>
              <a:avLst/>
              <a:gdLst>
                <a:gd name="T0" fmla="*/ 0 w 4"/>
                <a:gd name="T1" fmla="*/ 0 h 4"/>
                <a:gd name="T2" fmla="*/ 4 w 4"/>
                <a:gd name="T3" fmla="*/ 4 h 4"/>
                <a:gd name="T4" fmla="*/ 0 w 4"/>
                <a:gd name="T5" fmla="*/ 4 h 4"/>
                <a:gd name="T6" fmla="*/ 0 w 4"/>
                <a:gd name="T7" fmla="*/ 0 h 4"/>
              </a:gdLst>
              <a:ahLst/>
              <a:cxnLst>
                <a:cxn ang="0">
                  <a:pos x="T0" y="T1"/>
                </a:cxn>
                <a:cxn ang="0">
                  <a:pos x="T2" y="T3"/>
                </a:cxn>
                <a:cxn ang="0">
                  <a:pos x="T4" y="T5"/>
                </a:cxn>
                <a:cxn ang="0">
                  <a:pos x="T6" y="T7"/>
                </a:cxn>
              </a:cxnLst>
              <a:rect l="0" t="0" r="r" b="b"/>
              <a:pathLst>
                <a:path w="4" h="4">
                  <a:moveTo>
                    <a:pt x="0" y="0"/>
                  </a:moveTo>
                  <a:cubicBezTo>
                    <a:pt x="2" y="1"/>
                    <a:pt x="3" y="2"/>
                    <a:pt x="4" y="4"/>
                  </a:cubicBezTo>
                  <a:lnTo>
                    <a:pt x="0" y="4"/>
                  </a:ln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6" name="Freeform 236"/>
            <p:cNvSpPr>
              <a:spLocks noChangeAspect="1"/>
            </p:cNvSpPr>
            <p:nvPr/>
          </p:nvSpPr>
          <p:spPr bwMode="auto">
            <a:xfrm flipV="1">
              <a:off x="2578" y="1784"/>
              <a:ext cx="17" cy="18"/>
            </a:xfrm>
            <a:custGeom>
              <a:avLst/>
              <a:gdLst>
                <a:gd name="T0" fmla="*/ 23 w 23"/>
                <a:gd name="T1" fmla="*/ 25 h 25"/>
                <a:gd name="T2" fmla="*/ 23 w 23"/>
                <a:gd name="T3" fmla="*/ 21 h 25"/>
                <a:gd name="T4" fmla="*/ 9 w 23"/>
                <a:gd name="T5" fmla="*/ 12 h 25"/>
                <a:gd name="T6" fmla="*/ 0 w 23"/>
                <a:gd name="T7" fmla="*/ 0 h 25"/>
                <a:gd name="T8" fmla="*/ 0 w 23"/>
                <a:gd name="T9" fmla="*/ 0 h 25"/>
                <a:gd name="T10" fmla="*/ 0 w 23"/>
                <a:gd name="T11" fmla="*/ 18 h 25"/>
                <a:gd name="T12" fmla="*/ 1 w 23"/>
                <a:gd name="T13" fmla="*/ 18 h 25"/>
                <a:gd name="T14" fmla="*/ 21 w 23"/>
                <a:gd name="T15" fmla="*/ 25 h 25"/>
                <a:gd name="T16" fmla="*/ 23 w 23"/>
                <a:gd name="T1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 h="25">
                  <a:moveTo>
                    <a:pt x="23" y="25"/>
                  </a:moveTo>
                  <a:lnTo>
                    <a:pt x="23" y="21"/>
                  </a:lnTo>
                  <a:cubicBezTo>
                    <a:pt x="20" y="20"/>
                    <a:pt x="17" y="18"/>
                    <a:pt x="9" y="12"/>
                  </a:cubicBezTo>
                  <a:cubicBezTo>
                    <a:pt x="6" y="10"/>
                    <a:pt x="9" y="0"/>
                    <a:pt x="0" y="0"/>
                  </a:cubicBezTo>
                  <a:lnTo>
                    <a:pt x="0" y="0"/>
                  </a:lnTo>
                  <a:lnTo>
                    <a:pt x="0" y="18"/>
                  </a:lnTo>
                  <a:cubicBezTo>
                    <a:pt x="0" y="18"/>
                    <a:pt x="0" y="18"/>
                    <a:pt x="1" y="18"/>
                  </a:cubicBezTo>
                  <a:cubicBezTo>
                    <a:pt x="13" y="18"/>
                    <a:pt x="16" y="21"/>
                    <a:pt x="21" y="25"/>
                  </a:cubicBezTo>
                  <a:lnTo>
                    <a:pt x="23" y="25"/>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7" name="Freeform 237"/>
            <p:cNvSpPr>
              <a:spLocks noChangeAspect="1"/>
            </p:cNvSpPr>
            <p:nvPr/>
          </p:nvSpPr>
          <p:spPr bwMode="auto">
            <a:xfrm flipV="1">
              <a:off x="2578" y="1802"/>
              <a:ext cx="17" cy="24"/>
            </a:xfrm>
            <a:custGeom>
              <a:avLst/>
              <a:gdLst>
                <a:gd name="T0" fmla="*/ 23 w 23"/>
                <a:gd name="T1" fmla="*/ 34 h 34"/>
                <a:gd name="T2" fmla="*/ 3 w 23"/>
                <a:gd name="T3" fmla="*/ 18 h 34"/>
                <a:gd name="T4" fmla="*/ 0 w 23"/>
                <a:gd name="T5" fmla="*/ 16 h 34"/>
                <a:gd name="T6" fmla="*/ 0 w 23"/>
                <a:gd name="T7" fmla="*/ 0 h 34"/>
                <a:gd name="T8" fmla="*/ 14 w 23"/>
                <a:gd name="T9" fmla="*/ 10 h 34"/>
                <a:gd name="T10" fmla="*/ 23 w 23"/>
                <a:gd name="T11" fmla="*/ 6 h 34"/>
                <a:gd name="T12" fmla="*/ 23 w 23"/>
                <a:gd name="T13" fmla="*/ 17 h 34"/>
                <a:gd name="T14" fmla="*/ 20 w 23"/>
                <a:gd name="T15" fmla="*/ 19 h 34"/>
                <a:gd name="T16" fmla="*/ 23 w 23"/>
                <a:gd name="T17" fmla="*/ 22 h 34"/>
                <a:gd name="T18" fmla="*/ 23 w 23"/>
                <a:gd name="T19"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 h="34">
                  <a:moveTo>
                    <a:pt x="23" y="34"/>
                  </a:moveTo>
                  <a:cubicBezTo>
                    <a:pt x="16" y="28"/>
                    <a:pt x="9" y="21"/>
                    <a:pt x="3" y="18"/>
                  </a:cubicBezTo>
                  <a:cubicBezTo>
                    <a:pt x="2" y="17"/>
                    <a:pt x="0" y="17"/>
                    <a:pt x="0" y="16"/>
                  </a:cubicBezTo>
                  <a:lnTo>
                    <a:pt x="0" y="0"/>
                  </a:lnTo>
                  <a:cubicBezTo>
                    <a:pt x="0" y="0"/>
                    <a:pt x="8" y="10"/>
                    <a:pt x="14" y="10"/>
                  </a:cubicBezTo>
                  <a:cubicBezTo>
                    <a:pt x="17" y="10"/>
                    <a:pt x="20" y="9"/>
                    <a:pt x="23" y="6"/>
                  </a:cubicBezTo>
                  <a:lnTo>
                    <a:pt x="23" y="17"/>
                  </a:lnTo>
                  <a:cubicBezTo>
                    <a:pt x="21" y="18"/>
                    <a:pt x="20" y="18"/>
                    <a:pt x="20" y="19"/>
                  </a:cubicBezTo>
                  <a:cubicBezTo>
                    <a:pt x="20" y="20"/>
                    <a:pt x="21" y="21"/>
                    <a:pt x="23" y="22"/>
                  </a:cubicBezTo>
                  <a:lnTo>
                    <a:pt x="23" y="34"/>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8" name="Freeform 238"/>
            <p:cNvSpPr>
              <a:spLocks noChangeAspect="1"/>
            </p:cNvSpPr>
            <p:nvPr/>
          </p:nvSpPr>
          <p:spPr bwMode="auto">
            <a:xfrm flipV="1">
              <a:off x="2578" y="1851"/>
              <a:ext cx="17" cy="81"/>
            </a:xfrm>
            <a:custGeom>
              <a:avLst/>
              <a:gdLst>
                <a:gd name="T0" fmla="*/ 23 w 23"/>
                <a:gd name="T1" fmla="*/ 51 h 115"/>
                <a:gd name="T2" fmla="*/ 23 w 23"/>
                <a:gd name="T3" fmla="*/ 27 h 115"/>
                <a:gd name="T4" fmla="*/ 0 w 23"/>
                <a:gd name="T5" fmla="*/ 0 h 115"/>
                <a:gd name="T6" fmla="*/ 0 w 23"/>
                <a:gd name="T7" fmla="*/ 12 h 115"/>
                <a:gd name="T8" fmla="*/ 16 w 23"/>
                <a:gd name="T9" fmla="*/ 35 h 115"/>
                <a:gd name="T10" fmla="*/ 13 w 23"/>
                <a:gd name="T11" fmla="*/ 42 h 115"/>
                <a:gd name="T12" fmla="*/ 8 w 23"/>
                <a:gd name="T13" fmla="*/ 42 h 115"/>
                <a:gd name="T14" fmla="*/ 0 w 23"/>
                <a:gd name="T15" fmla="*/ 38 h 115"/>
                <a:gd name="T16" fmla="*/ 0 w 23"/>
                <a:gd name="T17" fmla="*/ 44 h 115"/>
                <a:gd name="T18" fmla="*/ 14 w 23"/>
                <a:gd name="T19" fmla="*/ 52 h 115"/>
                <a:gd name="T20" fmla="*/ 7 w 23"/>
                <a:gd name="T21" fmla="*/ 65 h 115"/>
                <a:gd name="T22" fmla="*/ 0 w 23"/>
                <a:gd name="T23" fmla="*/ 61 h 115"/>
                <a:gd name="T24" fmla="*/ 0 w 23"/>
                <a:gd name="T25" fmla="*/ 72 h 115"/>
                <a:gd name="T26" fmla="*/ 6 w 23"/>
                <a:gd name="T27" fmla="*/ 90 h 115"/>
                <a:gd name="T28" fmla="*/ 6 w 23"/>
                <a:gd name="T29" fmla="*/ 92 h 115"/>
                <a:gd name="T30" fmla="*/ 0 w 23"/>
                <a:gd name="T31" fmla="*/ 92 h 115"/>
                <a:gd name="T32" fmla="*/ 0 w 23"/>
                <a:gd name="T33" fmla="*/ 115 h 115"/>
                <a:gd name="T34" fmla="*/ 2 w 23"/>
                <a:gd name="T35" fmla="*/ 115 h 115"/>
                <a:gd name="T36" fmla="*/ 19 w 23"/>
                <a:gd name="T37" fmla="*/ 104 h 115"/>
                <a:gd name="T38" fmla="*/ 10 w 23"/>
                <a:gd name="T39" fmla="*/ 76 h 115"/>
                <a:gd name="T40" fmla="*/ 23 w 23"/>
                <a:gd name="T41" fmla="*/ 51 h 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3" h="115">
                  <a:moveTo>
                    <a:pt x="23" y="51"/>
                  </a:moveTo>
                  <a:lnTo>
                    <a:pt x="23" y="27"/>
                  </a:lnTo>
                  <a:cubicBezTo>
                    <a:pt x="19" y="14"/>
                    <a:pt x="12" y="3"/>
                    <a:pt x="0" y="0"/>
                  </a:cubicBezTo>
                  <a:lnTo>
                    <a:pt x="0" y="12"/>
                  </a:lnTo>
                  <a:cubicBezTo>
                    <a:pt x="9" y="15"/>
                    <a:pt x="16" y="24"/>
                    <a:pt x="16" y="35"/>
                  </a:cubicBezTo>
                  <a:cubicBezTo>
                    <a:pt x="16" y="37"/>
                    <a:pt x="15" y="42"/>
                    <a:pt x="13" y="42"/>
                  </a:cubicBezTo>
                  <a:lnTo>
                    <a:pt x="8" y="42"/>
                  </a:lnTo>
                  <a:cubicBezTo>
                    <a:pt x="8" y="42"/>
                    <a:pt x="4" y="40"/>
                    <a:pt x="0" y="38"/>
                  </a:cubicBezTo>
                  <a:lnTo>
                    <a:pt x="0" y="44"/>
                  </a:lnTo>
                  <a:cubicBezTo>
                    <a:pt x="8" y="46"/>
                    <a:pt x="14" y="50"/>
                    <a:pt x="14" y="52"/>
                  </a:cubicBezTo>
                  <a:cubicBezTo>
                    <a:pt x="14" y="52"/>
                    <a:pt x="9" y="62"/>
                    <a:pt x="7" y="65"/>
                  </a:cubicBezTo>
                  <a:cubicBezTo>
                    <a:pt x="1" y="61"/>
                    <a:pt x="6" y="62"/>
                    <a:pt x="0" y="61"/>
                  </a:cubicBezTo>
                  <a:lnTo>
                    <a:pt x="0" y="72"/>
                  </a:lnTo>
                  <a:lnTo>
                    <a:pt x="6" y="90"/>
                  </a:lnTo>
                  <a:lnTo>
                    <a:pt x="6" y="92"/>
                  </a:lnTo>
                  <a:lnTo>
                    <a:pt x="0" y="92"/>
                  </a:lnTo>
                  <a:lnTo>
                    <a:pt x="0" y="115"/>
                  </a:lnTo>
                  <a:cubicBezTo>
                    <a:pt x="0" y="115"/>
                    <a:pt x="1" y="115"/>
                    <a:pt x="2" y="115"/>
                  </a:cubicBezTo>
                  <a:cubicBezTo>
                    <a:pt x="4" y="115"/>
                    <a:pt x="19" y="114"/>
                    <a:pt x="19" y="104"/>
                  </a:cubicBezTo>
                  <a:cubicBezTo>
                    <a:pt x="19" y="91"/>
                    <a:pt x="10" y="80"/>
                    <a:pt x="10" y="76"/>
                  </a:cubicBezTo>
                  <a:lnTo>
                    <a:pt x="23" y="51"/>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59" name="Freeform 239"/>
            <p:cNvSpPr>
              <a:spLocks noChangeAspect="1"/>
            </p:cNvSpPr>
            <p:nvPr/>
          </p:nvSpPr>
          <p:spPr bwMode="auto">
            <a:xfrm flipV="1">
              <a:off x="2569" y="1784"/>
              <a:ext cx="9" cy="18"/>
            </a:xfrm>
            <a:custGeom>
              <a:avLst/>
              <a:gdLst>
                <a:gd name="T0" fmla="*/ 13 w 13"/>
                <a:gd name="T1" fmla="*/ 18 h 25"/>
                <a:gd name="T2" fmla="*/ 13 w 13"/>
                <a:gd name="T3" fmla="*/ 0 h 25"/>
                <a:gd name="T4" fmla="*/ 0 w 13"/>
                <a:gd name="T5" fmla="*/ 20 h 25"/>
                <a:gd name="T6" fmla="*/ 2 w 13"/>
                <a:gd name="T7" fmla="*/ 25 h 25"/>
                <a:gd name="T8" fmla="*/ 13 w 13"/>
                <a:gd name="T9" fmla="*/ 18 h 25"/>
              </a:gdLst>
              <a:ahLst/>
              <a:cxnLst>
                <a:cxn ang="0">
                  <a:pos x="T0" y="T1"/>
                </a:cxn>
                <a:cxn ang="0">
                  <a:pos x="T2" y="T3"/>
                </a:cxn>
                <a:cxn ang="0">
                  <a:pos x="T4" y="T5"/>
                </a:cxn>
                <a:cxn ang="0">
                  <a:pos x="T6" y="T7"/>
                </a:cxn>
                <a:cxn ang="0">
                  <a:pos x="T8" y="T9"/>
                </a:cxn>
              </a:cxnLst>
              <a:rect l="0" t="0" r="r" b="b"/>
              <a:pathLst>
                <a:path w="13" h="25">
                  <a:moveTo>
                    <a:pt x="13" y="18"/>
                  </a:moveTo>
                  <a:lnTo>
                    <a:pt x="13" y="0"/>
                  </a:lnTo>
                  <a:cubicBezTo>
                    <a:pt x="6" y="1"/>
                    <a:pt x="0" y="17"/>
                    <a:pt x="0" y="20"/>
                  </a:cubicBezTo>
                  <a:cubicBezTo>
                    <a:pt x="0" y="23"/>
                    <a:pt x="0" y="22"/>
                    <a:pt x="2" y="25"/>
                  </a:cubicBezTo>
                  <a:cubicBezTo>
                    <a:pt x="11" y="19"/>
                    <a:pt x="5" y="18"/>
                    <a:pt x="13" y="1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0" name="Freeform 240"/>
            <p:cNvSpPr>
              <a:spLocks noChangeAspect="1"/>
            </p:cNvSpPr>
            <p:nvPr/>
          </p:nvSpPr>
          <p:spPr bwMode="auto">
            <a:xfrm flipV="1">
              <a:off x="2546" y="1815"/>
              <a:ext cx="32" cy="54"/>
            </a:xfrm>
            <a:custGeom>
              <a:avLst/>
              <a:gdLst>
                <a:gd name="T0" fmla="*/ 46 w 46"/>
                <a:gd name="T1" fmla="*/ 76 h 76"/>
                <a:gd name="T2" fmla="*/ 46 w 46"/>
                <a:gd name="T3" fmla="*/ 60 h 76"/>
                <a:gd name="T4" fmla="*/ 20 w 46"/>
                <a:gd name="T5" fmla="*/ 45 h 76"/>
                <a:gd name="T6" fmla="*/ 0 w 46"/>
                <a:gd name="T7" fmla="*/ 0 h 76"/>
                <a:gd name="T8" fmla="*/ 0 w 46"/>
                <a:gd name="T9" fmla="*/ 51 h 76"/>
                <a:gd name="T10" fmla="*/ 1 w 46"/>
                <a:gd name="T11" fmla="*/ 52 h 76"/>
                <a:gd name="T12" fmla="*/ 9 w 46"/>
                <a:gd name="T13" fmla="*/ 52 h 76"/>
                <a:gd name="T14" fmla="*/ 46 w 46"/>
                <a:gd name="T15" fmla="*/ 76 h 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76">
                  <a:moveTo>
                    <a:pt x="46" y="76"/>
                  </a:moveTo>
                  <a:lnTo>
                    <a:pt x="46" y="60"/>
                  </a:lnTo>
                  <a:cubicBezTo>
                    <a:pt x="36" y="53"/>
                    <a:pt x="26" y="52"/>
                    <a:pt x="20" y="45"/>
                  </a:cubicBezTo>
                  <a:cubicBezTo>
                    <a:pt x="18" y="42"/>
                    <a:pt x="11" y="13"/>
                    <a:pt x="0" y="0"/>
                  </a:cubicBezTo>
                  <a:lnTo>
                    <a:pt x="0" y="51"/>
                  </a:lnTo>
                  <a:cubicBezTo>
                    <a:pt x="1" y="52"/>
                    <a:pt x="1" y="52"/>
                    <a:pt x="1" y="52"/>
                  </a:cubicBezTo>
                  <a:lnTo>
                    <a:pt x="9" y="52"/>
                  </a:lnTo>
                  <a:cubicBezTo>
                    <a:pt x="17" y="52"/>
                    <a:pt x="19" y="60"/>
                    <a:pt x="46" y="7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1" name="Freeform 241"/>
            <p:cNvSpPr>
              <a:spLocks noChangeAspect="1"/>
            </p:cNvSpPr>
            <p:nvPr/>
          </p:nvSpPr>
          <p:spPr bwMode="auto">
            <a:xfrm flipV="1">
              <a:off x="2557" y="1851"/>
              <a:ext cx="21" cy="16"/>
            </a:xfrm>
            <a:custGeom>
              <a:avLst/>
              <a:gdLst>
                <a:gd name="T0" fmla="*/ 30 w 30"/>
                <a:gd name="T1" fmla="*/ 23 h 23"/>
                <a:gd name="T2" fmla="*/ 0 w 30"/>
                <a:gd name="T3" fmla="*/ 4 h 23"/>
                <a:gd name="T4" fmla="*/ 4 w 30"/>
                <a:gd name="T5" fmla="*/ 0 h 23"/>
                <a:gd name="T6" fmla="*/ 30 w 30"/>
                <a:gd name="T7" fmla="*/ 0 h 23"/>
                <a:gd name="T8" fmla="*/ 30 w 30"/>
                <a:gd name="T9" fmla="*/ 23 h 23"/>
              </a:gdLst>
              <a:ahLst/>
              <a:cxnLst>
                <a:cxn ang="0">
                  <a:pos x="T0" y="T1"/>
                </a:cxn>
                <a:cxn ang="0">
                  <a:pos x="T2" y="T3"/>
                </a:cxn>
                <a:cxn ang="0">
                  <a:pos x="T4" y="T5"/>
                </a:cxn>
                <a:cxn ang="0">
                  <a:pos x="T6" y="T7"/>
                </a:cxn>
                <a:cxn ang="0">
                  <a:pos x="T8" y="T9"/>
                </a:cxn>
              </a:cxnLst>
              <a:rect l="0" t="0" r="r" b="b"/>
              <a:pathLst>
                <a:path w="30" h="23">
                  <a:moveTo>
                    <a:pt x="30" y="23"/>
                  </a:moveTo>
                  <a:cubicBezTo>
                    <a:pt x="14" y="22"/>
                    <a:pt x="0" y="7"/>
                    <a:pt x="0" y="4"/>
                  </a:cubicBezTo>
                  <a:cubicBezTo>
                    <a:pt x="0" y="0"/>
                    <a:pt x="0" y="0"/>
                    <a:pt x="4" y="0"/>
                  </a:cubicBezTo>
                  <a:lnTo>
                    <a:pt x="30" y="0"/>
                  </a:lnTo>
                  <a:lnTo>
                    <a:pt x="30" y="23"/>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2" name="Freeform 242"/>
            <p:cNvSpPr>
              <a:spLocks noChangeAspect="1"/>
            </p:cNvSpPr>
            <p:nvPr/>
          </p:nvSpPr>
          <p:spPr bwMode="auto">
            <a:xfrm flipV="1">
              <a:off x="2578" y="1881"/>
              <a:ext cx="1" cy="8"/>
            </a:xfrm>
            <a:custGeom>
              <a:avLst/>
              <a:gdLst>
                <a:gd name="T0" fmla="*/ 1 w 1"/>
                <a:gd name="T1" fmla="*/ 11 h 11"/>
                <a:gd name="T2" fmla="*/ 1 w 1"/>
                <a:gd name="T3" fmla="*/ 0 h 11"/>
                <a:gd name="T4" fmla="*/ 0 w 1"/>
                <a:gd name="T5" fmla="*/ 0 h 11"/>
                <a:gd name="T6" fmla="*/ 0 w 1"/>
                <a:gd name="T7" fmla="*/ 8 h 11"/>
                <a:gd name="T8" fmla="*/ 1 w 1"/>
                <a:gd name="T9" fmla="*/ 11 h 11"/>
              </a:gdLst>
              <a:ahLst/>
              <a:cxnLst>
                <a:cxn ang="0">
                  <a:pos x="T0" y="T1"/>
                </a:cxn>
                <a:cxn ang="0">
                  <a:pos x="T2" y="T3"/>
                </a:cxn>
                <a:cxn ang="0">
                  <a:pos x="T4" y="T5"/>
                </a:cxn>
                <a:cxn ang="0">
                  <a:pos x="T6" y="T7"/>
                </a:cxn>
                <a:cxn ang="0">
                  <a:pos x="T8" y="T9"/>
                </a:cxn>
              </a:cxnLst>
              <a:rect l="0" t="0" r="r" b="b"/>
              <a:pathLst>
                <a:path w="1" h="11">
                  <a:moveTo>
                    <a:pt x="1" y="11"/>
                  </a:moveTo>
                  <a:lnTo>
                    <a:pt x="1" y="0"/>
                  </a:lnTo>
                  <a:lnTo>
                    <a:pt x="0" y="0"/>
                  </a:lnTo>
                  <a:lnTo>
                    <a:pt x="0" y="8"/>
                  </a:lnTo>
                  <a:lnTo>
                    <a:pt x="1" y="11"/>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3" name="Freeform 243"/>
            <p:cNvSpPr>
              <a:spLocks noChangeAspect="1"/>
            </p:cNvSpPr>
            <p:nvPr/>
          </p:nvSpPr>
          <p:spPr bwMode="auto">
            <a:xfrm flipV="1">
              <a:off x="2546" y="1900"/>
              <a:ext cx="32" cy="11"/>
            </a:xfrm>
            <a:custGeom>
              <a:avLst/>
              <a:gdLst>
                <a:gd name="T0" fmla="*/ 46 w 46"/>
                <a:gd name="T1" fmla="*/ 14 h 15"/>
                <a:gd name="T2" fmla="*/ 46 w 46"/>
                <a:gd name="T3" fmla="*/ 8 h 15"/>
                <a:gd name="T4" fmla="*/ 15 w 46"/>
                <a:gd name="T5" fmla="*/ 0 h 15"/>
                <a:gd name="T6" fmla="*/ 0 w 46"/>
                <a:gd name="T7" fmla="*/ 0 h 15"/>
                <a:gd name="T8" fmla="*/ 0 w 46"/>
                <a:gd name="T9" fmla="*/ 15 h 15"/>
                <a:gd name="T10" fmla="*/ 9 w 46"/>
                <a:gd name="T11" fmla="*/ 8 h 15"/>
                <a:gd name="T12" fmla="*/ 18 w 46"/>
                <a:gd name="T13" fmla="*/ 8 h 15"/>
                <a:gd name="T14" fmla="*/ 46 w 46"/>
                <a:gd name="T15" fmla="*/ 14 h 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6" h="15">
                  <a:moveTo>
                    <a:pt x="46" y="14"/>
                  </a:moveTo>
                  <a:lnTo>
                    <a:pt x="46" y="8"/>
                  </a:lnTo>
                  <a:cubicBezTo>
                    <a:pt x="37" y="5"/>
                    <a:pt x="24" y="0"/>
                    <a:pt x="15" y="0"/>
                  </a:cubicBezTo>
                  <a:cubicBezTo>
                    <a:pt x="9" y="0"/>
                    <a:pt x="5" y="0"/>
                    <a:pt x="0" y="0"/>
                  </a:cubicBezTo>
                  <a:lnTo>
                    <a:pt x="0" y="15"/>
                  </a:lnTo>
                  <a:cubicBezTo>
                    <a:pt x="1" y="11"/>
                    <a:pt x="5" y="8"/>
                    <a:pt x="9" y="8"/>
                  </a:cubicBezTo>
                  <a:lnTo>
                    <a:pt x="18" y="8"/>
                  </a:lnTo>
                  <a:cubicBezTo>
                    <a:pt x="18" y="8"/>
                    <a:pt x="34" y="11"/>
                    <a:pt x="46" y="14"/>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4" name="Freeform 244"/>
            <p:cNvSpPr>
              <a:spLocks noChangeAspect="1"/>
            </p:cNvSpPr>
            <p:nvPr/>
          </p:nvSpPr>
          <p:spPr bwMode="auto">
            <a:xfrm flipV="1">
              <a:off x="2549" y="1924"/>
              <a:ext cx="29" cy="9"/>
            </a:xfrm>
            <a:custGeom>
              <a:avLst/>
              <a:gdLst>
                <a:gd name="T0" fmla="*/ 42 w 42"/>
                <a:gd name="T1" fmla="*/ 13 h 13"/>
                <a:gd name="T2" fmla="*/ 42 w 42"/>
                <a:gd name="T3" fmla="*/ 1 h 13"/>
                <a:gd name="T4" fmla="*/ 35 w 42"/>
                <a:gd name="T5" fmla="*/ 0 h 13"/>
                <a:gd name="T6" fmla="*/ 21 w 42"/>
                <a:gd name="T7" fmla="*/ 0 h 13"/>
                <a:gd name="T8" fmla="*/ 0 w 42"/>
                <a:gd name="T9" fmla="*/ 13 h 13"/>
                <a:gd name="T10" fmla="*/ 4 w 42"/>
                <a:gd name="T11" fmla="*/ 13 h 13"/>
                <a:gd name="T12" fmla="*/ 16 w 42"/>
                <a:gd name="T13" fmla="*/ 11 h 13"/>
                <a:gd name="T14" fmla="*/ 31 w 42"/>
                <a:gd name="T15" fmla="*/ 11 h 13"/>
                <a:gd name="T16" fmla="*/ 42 w 4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3">
                  <a:moveTo>
                    <a:pt x="42" y="13"/>
                  </a:moveTo>
                  <a:lnTo>
                    <a:pt x="42" y="1"/>
                  </a:lnTo>
                  <a:cubicBezTo>
                    <a:pt x="39" y="1"/>
                    <a:pt x="37" y="0"/>
                    <a:pt x="35" y="0"/>
                  </a:cubicBezTo>
                  <a:lnTo>
                    <a:pt x="21" y="0"/>
                  </a:lnTo>
                  <a:cubicBezTo>
                    <a:pt x="21" y="0"/>
                    <a:pt x="3" y="5"/>
                    <a:pt x="0" y="13"/>
                  </a:cubicBezTo>
                  <a:lnTo>
                    <a:pt x="4" y="13"/>
                  </a:lnTo>
                  <a:cubicBezTo>
                    <a:pt x="11" y="10"/>
                    <a:pt x="10" y="11"/>
                    <a:pt x="16" y="11"/>
                  </a:cubicBezTo>
                  <a:cubicBezTo>
                    <a:pt x="24" y="11"/>
                    <a:pt x="27" y="11"/>
                    <a:pt x="31" y="11"/>
                  </a:cubicBezTo>
                  <a:cubicBezTo>
                    <a:pt x="35" y="10"/>
                    <a:pt x="39" y="11"/>
                    <a:pt x="42" y="13"/>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5" name="Freeform 245"/>
            <p:cNvSpPr>
              <a:spLocks noChangeAspect="1"/>
            </p:cNvSpPr>
            <p:nvPr/>
          </p:nvSpPr>
          <p:spPr bwMode="auto">
            <a:xfrm flipV="1">
              <a:off x="2546" y="1792"/>
              <a:ext cx="9" cy="23"/>
            </a:xfrm>
            <a:custGeom>
              <a:avLst/>
              <a:gdLst>
                <a:gd name="T0" fmla="*/ 0 w 13"/>
                <a:gd name="T1" fmla="*/ 1 h 33"/>
                <a:gd name="T2" fmla="*/ 0 w 13"/>
                <a:gd name="T3" fmla="*/ 33 h 33"/>
                <a:gd name="T4" fmla="*/ 13 w 13"/>
                <a:gd name="T5" fmla="*/ 8 h 33"/>
                <a:gd name="T6" fmla="*/ 3 w 13"/>
                <a:gd name="T7" fmla="*/ 0 h 33"/>
                <a:gd name="T8" fmla="*/ 0 w 13"/>
                <a:gd name="T9" fmla="*/ 1 h 33"/>
              </a:gdLst>
              <a:ahLst/>
              <a:cxnLst>
                <a:cxn ang="0">
                  <a:pos x="T0" y="T1"/>
                </a:cxn>
                <a:cxn ang="0">
                  <a:pos x="T2" y="T3"/>
                </a:cxn>
                <a:cxn ang="0">
                  <a:pos x="T4" y="T5"/>
                </a:cxn>
                <a:cxn ang="0">
                  <a:pos x="T6" y="T7"/>
                </a:cxn>
                <a:cxn ang="0">
                  <a:pos x="T8" y="T9"/>
                </a:cxn>
              </a:cxnLst>
              <a:rect l="0" t="0" r="r" b="b"/>
              <a:pathLst>
                <a:path w="13" h="33">
                  <a:moveTo>
                    <a:pt x="0" y="1"/>
                  </a:moveTo>
                  <a:lnTo>
                    <a:pt x="0" y="33"/>
                  </a:lnTo>
                  <a:cubicBezTo>
                    <a:pt x="6" y="25"/>
                    <a:pt x="13" y="17"/>
                    <a:pt x="13" y="8"/>
                  </a:cubicBezTo>
                  <a:cubicBezTo>
                    <a:pt x="13" y="7"/>
                    <a:pt x="8" y="0"/>
                    <a:pt x="3" y="0"/>
                  </a:cubicBezTo>
                  <a:cubicBezTo>
                    <a:pt x="2" y="0"/>
                    <a:pt x="1" y="0"/>
                    <a:pt x="0" y="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6" name="Freeform 246"/>
            <p:cNvSpPr>
              <a:spLocks noChangeAspect="1"/>
            </p:cNvSpPr>
            <p:nvPr/>
          </p:nvSpPr>
          <p:spPr bwMode="auto">
            <a:xfrm flipV="1">
              <a:off x="2534" y="1782"/>
              <a:ext cx="12" cy="32"/>
            </a:xfrm>
            <a:custGeom>
              <a:avLst/>
              <a:gdLst>
                <a:gd name="T0" fmla="*/ 17 w 17"/>
                <a:gd name="T1" fmla="*/ 32 h 45"/>
                <a:gd name="T2" fmla="*/ 17 w 17"/>
                <a:gd name="T3" fmla="*/ 0 h 45"/>
                <a:gd name="T4" fmla="*/ 0 w 17"/>
                <a:gd name="T5" fmla="*/ 31 h 45"/>
                <a:gd name="T6" fmla="*/ 7 w 17"/>
                <a:gd name="T7" fmla="*/ 45 h 45"/>
                <a:gd name="T8" fmla="*/ 10 w 17"/>
                <a:gd name="T9" fmla="*/ 45 h 45"/>
                <a:gd name="T10" fmla="*/ 17 w 17"/>
                <a:gd name="T11" fmla="*/ 32 h 45"/>
              </a:gdLst>
              <a:ahLst/>
              <a:cxnLst>
                <a:cxn ang="0">
                  <a:pos x="T0" y="T1"/>
                </a:cxn>
                <a:cxn ang="0">
                  <a:pos x="T2" y="T3"/>
                </a:cxn>
                <a:cxn ang="0">
                  <a:pos x="T4" y="T5"/>
                </a:cxn>
                <a:cxn ang="0">
                  <a:pos x="T6" y="T7"/>
                </a:cxn>
                <a:cxn ang="0">
                  <a:pos x="T8" y="T9"/>
                </a:cxn>
                <a:cxn ang="0">
                  <a:pos x="T10" y="T11"/>
                </a:cxn>
              </a:cxnLst>
              <a:rect l="0" t="0" r="r" b="b"/>
              <a:pathLst>
                <a:path w="17" h="45">
                  <a:moveTo>
                    <a:pt x="17" y="32"/>
                  </a:moveTo>
                  <a:lnTo>
                    <a:pt x="17" y="0"/>
                  </a:lnTo>
                  <a:cubicBezTo>
                    <a:pt x="7" y="1"/>
                    <a:pt x="0" y="15"/>
                    <a:pt x="0" y="31"/>
                  </a:cubicBezTo>
                  <a:cubicBezTo>
                    <a:pt x="0" y="32"/>
                    <a:pt x="4" y="42"/>
                    <a:pt x="7" y="45"/>
                  </a:cubicBezTo>
                  <a:lnTo>
                    <a:pt x="10" y="45"/>
                  </a:lnTo>
                  <a:cubicBezTo>
                    <a:pt x="11" y="42"/>
                    <a:pt x="14" y="37"/>
                    <a:pt x="17" y="3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7" name="Freeform 247"/>
            <p:cNvSpPr>
              <a:spLocks noChangeAspect="1"/>
            </p:cNvSpPr>
            <p:nvPr/>
          </p:nvSpPr>
          <p:spPr bwMode="auto">
            <a:xfrm flipV="1">
              <a:off x="2537" y="1833"/>
              <a:ext cx="9" cy="40"/>
            </a:xfrm>
            <a:custGeom>
              <a:avLst/>
              <a:gdLst>
                <a:gd name="T0" fmla="*/ 13 w 13"/>
                <a:gd name="T1" fmla="*/ 56 h 56"/>
                <a:gd name="T2" fmla="*/ 13 w 13"/>
                <a:gd name="T3" fmla="*/ 5 h 56"/>
                <a:gd name="T4" fmla="*/ 7 w 13"/>
                <a:gd name="T5" fmla="*/ 0 h 56"/>
                <a:gd name="T6" fmla="*/ 1 w 13"/>
                <a:gd name="T7" fmla="*/ 11 h 56"/>
                <a:gd name="T8" fmla="*/ 4 w 13"/>
                <a:gd name="T9" fmla="*/ 20 h 56"/>
                <a:gd name="T10" fmla="*/ 4 w 13"/>
                <a:gd name="T11" fmla="*/ 34 h 56"/>
                <a:gd name="T12" fmla="*/ 0 w 13"/>
                <a:gd name="T13" fmla="*/ 41 h 56"/>
                <a:gd name="T14" fmla="*/ 13 w 13"/>
                <a:gd name="T15" fmla="*/ 56 h 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56">
                  <a:moveTo>
                    <a:pt x="13" y="56"/>
                  </a:moveTo>
                  <a:lnTo>
                    <a:pt x="13" y="5"/>
                  </a:lnTo>
                  <a:cubicBezTo>
                    <a:pt x="11" y="3"/>
                    <a:pt x="9" y="1"/>
                    <a:pt x="7" y="0"/>
                  </a:cubicBezTo>
                  <a:cubicBezTo>
                    <a:pt x="2" y="8"/>
                    <a:pt x="1" y="7"/>
                    <a:pt x="1" y="11"/>
                  </a:cubicBezTo>
                  <a:cubicBezTo>
                    <a:pt x="1" y="12"/>
                    <a:pt x="4" y="14"/>
                    <a:pt x="4" y="20"/>
                  </a:cubicBezTo>
                  <a:lnTo>
                    <a:pt x="4" y="34"/>
                  </a:lnTo>
                  <a:cubicBezTo>
                    <a:pt x="4" y="36"/>
                    <a:pt x="0" y="37"/>
                    <a:pt x="0" y="41"/>
                  </a:cubicBezTo>
                  <a:cubicBezTo>
                    <a:pt x="0" y="41"/>
                    <a:pt x="10" y="56"/>
                    <a:pt x="13" y="5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8" name="Freeform 248"/>
            <p:cNvSpPr>
              <a:spLocks noChangeAspect="1"/>
            </p:cNvSpPr>
            <p:nvPr/>
          </p:nvSpPr>
          <p:spPr bwMode="auto">
            <a:xfrm flipV="1">
              <a:off x="2536" y="1899"/>
              <a:ext cx="10" cy="14"/>
            </a:xfrm>
            <a:custGeom>
              <a:avLst/>
              <a:gdLst>
                <a:gd name="T0" fmla="*/ 14 w 14"/>
                <a:gd name="T1" fmla="*/ 18 h 20"/>
                <a:gd name="T2" fmla="*/ 14 w 14"/>
                <a:gd name="T3" fmla="*/ 3 h 20"/>
                <a:gd name="T4" fmla="*/ 8 w 14"/>
                <a:gd name="T5" fmla="*/ 3 h 20"/>
                <a:gd name="T6" fmla="*/ 0 w 14"/>
                <a:gd name="T7" fmla="*/ 8 h 20"/>
                <a:gd name="T8" fmla="*/ 11 w 14"/>
                <a:gd name="T9" fmla="*/ 20 h 20"/>
                <a:gd name="T10" fmla="*/ 14 w 14"/>
                <a:gd name="T11" fmla="*/ 20 h 20"/>
                <a:gd name="T12" fmla="*/ 14 w 14"/>
                <a:gd name="T13" fmla="*/ 18 h 20"/>
              </a:gdLst>
              <a:ahLst/>
              <a:cxnLst>
                <a:cxn ang="0">
                  <a:pos x="T0" y="T1"/>
                </a:cxn>
                <a:cxn ang="0">
                  <a:pos x="T2" y="T3"/>
                </a:cxn>
                <a:cxn ang="0">
                  <a:pos x="T4" y="T5"/>
                </a:cxn>
                <a:cxn ang="0">
                  <a:pos x="T6" y="T7"/>
                </a:cxn>
                <a:cxn ang="0">
                  <a:pos x="T8" y="T9"/>
                </a:cxn>
                <a:cxn ang="0">
                  <a:pos x="T10" y="T11"/>
                </a:cxn>
                <a:cxn ang="0">
                  <a:pos x="T12" y="T13"/>
                </a:cxn>
              </a:cxnLst>
              <a:rect l="0" t="0" r="r" b="b"/>
              <a:pathLst>
                <a:path w="14" h="20">
                  <a:moveTo>
                    <a:pt x="14" y="18"/>
                  </a:moveTo>
                  <a:lnTo>
                    <a:pt x="14" y="3"/>
                  </a:lnTo>
                  <a:cubicBezTo>
                    <a:pt x="12" y="3"/>
                    <a:pt x="11" y="3"/>
                    <a:pt x="8" y="3"/>
                  </a:cubicBezTo>
                  <a:cubicBezTo>
                    <a:pt x="8" y="3"/>
                    <a:pt x="0" y="0"/>
                    <a:pt x="0" y="8"/>
                  </a:cubicBezTo>
                  <a:cubicBezTo>
                    <a:pt x="0" y="11"/>
                    <a:pt x="11" y="20"/>
                    <a:pt x="11" y="20"/>
                  </a:cubicBezTo>
                  <a:cubicBezTo>
                    <a:pt x="11" y="20"/>
                    <a:pt x="12" y="20"/>
                    <a:pt x="14" y="20"/>
                  </a:cubicBezTo>
                  <a:cubicBezTo>
                    <a:pt x="14" y="19"/>
                    <a:pt x="14" y="19"/>
                    <a:pt x="14" y="1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69" name="Freeform 249"/>
            <p:cNvSpPr>
              <a:spLocks noChangeAspect="1"/>
            </p:cNvSpPr>
            <p:nvPr/>
          </p:nvSpPr>
          <p:spPr bwMode="auto">
            <a:xfrm flipV="1">
              <a:off x="2446" y="1794"/>
              <a:ext cx="36" cy="146"/>
            </a:xfrm>
            <a:custGeom>
              <a:avLst/>
              <a:gdLst>
                <a:gd name="T0" fmla="*/ 0 w 52"/>
                <a:gd name="T1" fmla="*/ 98 h 206"/>
                <a:gd name="T2" fmla="*/ 0 w 52"/>
                <a:gd name="T3" fmla="*/ 112 h 206"/>
                <a:gd name="T4" fmla="*/ 11 w 52"/>
                <a:gd name="T5" fmla="*/ 116 h 206"/>
                <a:gd name="T6" fmla="*/ 11 w 52"/>
                <a:gd name="T7" fmla="*/ 171 h 206"/>
                <a:gd name="T8" fmla="*/ 7 w 52"/>
                <a:gd name="T9" fmla="*/ 171 h 206"/>
                <a:gd name="T10" fmla="*/ 0 w 52"/>
                <a:gd name="T11" fmla="*/ 160 h 206"/>
                <a:gd name="T12" fmla="*/ 0 w 52"/>
                <a:gd name="T13" fmla="*/ 189 h 206"/>
                <a:gd name="T14" fmla="*/ 25 w 52"/>
                <a:gd name="T15" fmla="*/ 206 h 206"/>
                <a:gd name="T16" fmla="*/ 39 w 52"/>
                <a:gd name="T17" fmla="*/ 187 h 206"/>
                <a:gd name="T18" fmla="*/ 39 w 52"/>
                <a:gd name="T19" fmla="*/ 168 h 206"/>
                <a:gd name="T20" fmla="*/ 35 w 52"/>
                <a:gd name="T21" fmla="*/ 147 h 206"/>
                <a:gd name="T22" fmla="*/ 52 w 52"/>
                <a:gd name="T23" fmla="*/ 123 h 206"/>
                <a:gd name="T24" fmla="*/ 33 w 52"/>
                <a:gd name="T25" fmla="*/ 103 h 206"/>
                <a:gd name="T26" fmla="*/ 30 w 52"/>
                <a:gd name="T27" fmla="*/ 75 h 206"/>
                <a:gd name="T28" fmla="*/ 18 w 52"/>
                <a:gd name="T29" fmla="*/ 17 h 206"/>
                <a:gd name="T30" fmla="*/ 12 w 52"/>
                <a:gd name="T31" fmla="*/ 0 h 206"/>
                <a:gd name="T32" fmla="*/ 9 w 52"/>
                <a:gd name="T33" fmla="*/ 0 h 206"/>
                <a:gd name="T34" fmla="*/ 9 w 52"/>
                <a:gd name="T35" fmla="*/ 100 h 206"/>
                <a:gd name="T36" fmla="*/ 0 w 52"/>
                <a:gd name="T37" fmla="*/ 98 h 2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2" h="206">
                  <a:moveTo>
                    <a:pt x="0" y="98"/>
                  </a:moveTo>
                  <a:lnTo>
                    <a:pt x="0" y="112"/>
                  </a:lnTo>
                  <a:cubicBezTo>
                    <a:pt x="4" y="114"/>
                    <a:pt x="7" y="116"/>
                    <a:pt x="11" y="116"/>
                  </a:cubicBezTo>
                  <a:lnTo>
                    <a:pt x="11" y="171"/>
                  </a:lnTo>
                  <a:cubicBezTo>
                    <a:pt x="10" y="170"/>
                    <a:pt x="8" y="171"/>
                    <a:pt x="7" y="171"/>
                  </a:cubicBezTo>
                  <a:cubicBezTo>
                    <a:pt x="5" y="171"/>
                    <a:pt x="2" y="165"/>
                    <a:pt x="0" y="160"/>
                  </a:cubicBezTo>
                  <a:lnTo>
                    <a:pt x="0" y="189"/>
                  </a:lnTo>
                  <a:cubicBezTo>
                    <a:pt x="7" y="190"/>
                    <a:pt x="17" y="206"/>
                    <a:pt x="25" y="206"/>
                  </a:cubicBezTo>
                  <a:cubicBezTo>
                    <a:pt x="29" y="206"/>
                    <a:pt x="39" y="193"/>
                    <a:pt x="39" y="187"/>
                  </a:cubicBezTo>
                  <a:lnTo>
                    <a:pt x="39" y="168"/>
                  </a:lnTo>
                  <a:cubicBezTo>
                    <a:pt x="39" y="166"/>
                    <a:pt x="35" y="159"/>
                    <a:pt x="35" y="147"/>
                  </a:cubicBezTo>
                  <a:cubicBezTo>
                    <a:pt x="35" y="132"/>
                    <a:pt x="52" y="129"/>
                    <a:pt x="52" y="123"/>
                  </a:cubicBezTo>
                  <a:cubicBezTo>
                    <a:pt x="52" y="108"/>
                    <a:pt x="34" y="114"/>
                    <a:pt x="33" y="103"/>
                  </a:cubicBezTo>
                  <a:cubicBezTo>
                    <a:pt x="32" y="97"/>
                    <a:pt x="36" y="87"/>
                    <a:pt x="30" y="75"/>
                  </a:cubicBezTo>
                  <a:cubicBezTo>
                    <a:pt x="23" y="59"/>
                    <a:pt x="18" y="40"/>
                    <a:pt x="18" y="17"/>
                  </a:cubicBezTo>
                  <a:cubicBezTo>
                    <a:pt x="18" y="17"/>
                    <a:pt x="18" y="3"/>
                    <a:pt x="12" y="0"/>
                  </a:cubicBezTo>
                  <a:lnTo>
                    <a:pt x="9" y="0"/>
                  </a:lnTo>
                  <a:lnTo>
                    <a:pt x="9" y="100"/>
                  </a:lnTo>
                  <a:cubicBezTo>
                    <a:pt x="6" y="99"/>
                    <a:pt x="3" y="98"/>
                    <a:pt x="0" y="9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0" name="Freeform 250"/>
            <p:cNvSpPr>
              <a:spLocks noChangeAspect="1"/>
            </p:cNvSpPr>
            <p:nvPr/>
          </p:nvSpPr>
          <p:spPr bwMode="auto">
            <a:xfrm flipV="1">
              <a:off x="2446" y="1831"/>
              <a:ext cx="5" cy="20"/>
            </a:xfrm>
            <a:custGeom>
              <a:avLst/>
              <a:gdLst>
                <a:gd name="T0" fmla="*/ 0 w 8"/>
                <a:gd name="T1" fmla="*/ 0 h 27"/>
                <a:gd name="T2" fmla="*/ 8 w 8"/>
                <a:gd name="T3" fmla="*/ 17 h 27"/>
                <a:gd name="T4" fmla="*/ 0 w 8"/>
                <a:gd name="T5" fmla="*/ 27 h 27"/>
                <a:gd name="T6" fmla="*/ 0 w 8"/>
                <a:gd name="T7" fmla="*/ 0 h 27"/>
              </a:gdLst>
              <a:ahLst/>
              <a:cxnLst>
                <a:cxn ang="0">
                  <a:pos x="T0" y="T1"/>
                </a:cxn>
                <a:cxn ang="0">
                  <a:pos x="T2" y="T3"/>
                </a:cxn>
                <a:cxn ang="0">
                  <a:pos x="T4" y="T5"/>
                </a:cxn>
                <a:cxn ang="0">
                  <a:pos x="T6" y="T7"/>
                </a:cxn>
              </a:cxnLst>
              <a:rect l="0" t="0" r="r" b="b"/>
              <a:pathLst>
                <a:path w="8" h="27">
                  <a:moveTo>
                    <a:pt x="0" y="0"/>
                  </a:moveTo>
                  <a:cubicBezTo>
                    <a:pt x="4" y="6"/>
                    <a:pt x="8" y="14"/>
                    <a:pt x="8" y="17"/>
                  </a:cubicBezTo>
                  <a:cubicBezTo>
                    <a:pt x="8" y="22"/>
                    <a:pt x="3" y="24"/>
                    <a:pt x="0" y="27"/>
                  </a:cubicBez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1" name="Freeform 251"/>
            <p:cNvSpPr>
              <a:spLocks noChangeAspect="1"/>
            </p:cNvSpPr>
            <p:nvPr/>
          </p:nvSpPr>
          <p:spPr bwMode="auto">
            <a:xfrm flipV="1">
              <a:off x="2423" y="1805"/>
              <a:ext cx="23" cy="76"/>
            </a:xfrm>
            <a:custGeom>
              <a:avLst/>
              <a:gdLst>
                <a:gd name="T0" fmla="*/ 31 w 31"/>
                <a:gd name="T1" fmla="*/ 106 h 107"/>
                <a:gd name="T2" fmla="*/ 31 w 31"/>
                <a:gd name="T3" fmla="*/ 77 h 107"/>
                <a:gd name="T4" fmla="*/ 30 w 31"/>
                <a:gd name="T5" fmla="*/ 74 h 107"/>
                <a:gd name="T6" fmla="*/ 31 w 31"/>
                <a:gd name="T7" fmla="*/ 70 h 107"/>
                <a:gd name="T8" fmla="*/ 31 w 31"/>
                <a:gd name="T9" fmla="*/ 43 h 107"/>
                <a:gd name="T10" fmla="*/ 20 w 31"/>
                <a:gd name="T11" fmla="*/ 25 h 107"/>
                <a:gd name="T12" fmla="*/ 31 w 31"/>
                <a:gd name="T13" fmla="*/ 29 h 107"/>
                <a:gd name="T14" fmla="*/ 31 w 31"/>
                <a:gd name="T15" fmla="*/ 15 h 107"/>
                <a:gd name="T16" fmla="*/ 6 w 31"/>
                <a:gd name="T17" fmla="*/ 0 h 107"/>
                <a:gd name="T18" fmla="*/ 0 w 31"/>
                <a:gd name="T19" fmla="*/ 11 h 107"/>
                <a:gd name="T20" fmla="*/ 20 w 31"/>
                <a:gd name="T21" fmla="*/ 53 h 107"/>
                <a:gd name="T22" fmla="*/ 11 w 31"/>
                <a:gd name="T23" fmla="*/ 71 h 107"/>
                <a:gd name="T24" fmla="*/ 11 w 31"/>
                <a:gd name="T25" fmla="*/ 74 h 107"/>
                <a:gd name="T26" fmla="*/ 22 w 31"/>
                <a:gd name="T27" fmla="*/ 88 h 107"/>
                <a:gd name="T28" fmla="*/ 13 w 31"/>
                <a:gd name="T29" fmla="*/ 103 h 107"/>
                <a:gd name="T30" fmla="*/ 21 w 31"/>
                <a:gd name="T31" fmla="*/ 107 h 107"/>
                <a:gd name="T32" fmla="*/ 30 w 31"/>
                <a:gd name="T33" fmla="*/ 105 h 107"/>
                <a:gd name="T34" fmla="*/ 31 w 31"/>
                <a:gd name="T35" fmla="*/ 106 h 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1" h="107">
                  <a:moveTo>
                    <a:pt x="31" y="106"/>
                  </a:moveTo>
                  <a:lnTo>
                    <a:pt x="31" y="77"/>
                  </a:lnTo>
                  <a:cubicBezTo>
                    <a:pt x="30" y="76"/>
                    <a:pt x="30" y="74"/>
                    <a:pt x="30" y="74"/>
                  </a:cubicBezTo>
                  <a:cubicBezTo>
                    <a:pt x="30" y="72"/>
                    <a:pt x="30" y="71"/>
                    <a:pt x="31" y="70"/>
                  </a:cubicBezTo>
                  <a:lnTo>
                    <a:pt x="31" y="43"/>
                  </a:lnTo>
                  <a:cubicBezTo>
                    <a:pt x="26" y="36"/>
                    <a:pt x="21" y="28"/>
                    <a:pt x="20" y="25"/>
                  </a:cubicBezTo>
                  <a:cubicBezTo>
                    <a:pt x="25" y="27"/>
                    <a:pt x="28" y="28"/>
                    <a:pt x="31" y="29"/>
                  </a:cubicBezTo>
                  <a:lnTo>
                    <a:pt x="31" y="15"/>
                  </a:lnTo>
                  <a:cubicBezTo>
                    <a:pt x="15" y="10"/>
                    <a:pt x="11" y="0"/>
                    <a:pt x="6" y="0"/>
                  </a:cubicBezTo>
                  <a:cubicBezTo>
                    <a:pt x="3" y="0"/>
                    <a:pt x="0" y="4"/>
                    <a:pt x="0" y="11"/>
                  </a:cubicBezTo>
                  <a:cubicBezTo>
                    <a:pt x="0" y="40"/>
                    <a:pt x="20" y="43"/>
                    <a:pt x="20" y="53"/>
                  </a:cubicBezTo>
                  <a:lnTo>
                    <a:pt x="11" y="71"/>
                  </a:lnTo>
                  <a:lnTo>
                    <a:pt x="11" y="74"/>
                  </a:lnTo>
                  <a:cubicBezTo>
                    <a:pt x="18" y="76"/>
                    <a:pt x="22" y="81"/>
                    <a:pt x="22" y="88"/>
                  </a:cubicBezTo>
                  <a:cubicBezTo>
                    <a:pt x="22" y="96"/>
                    <a:pt x="17" y="99"/>
                    <a:pt x="13" y="103"/>
                  </a:cubicBezTo>
                  <a:cubicBezTo>
                    <a:pt x="15" y="105"/>
                    <a:pt x="19" y="107"/>
                    <a:pt x="21" y="107"/>
                  </a:cubicBezTo>
                  <a:cubicBezTo>
                    <a:pt x="22" y="107"/>
                    <a:pt x="22" y="105"/>
                    <a:pt x="30" y="105"/>
                  </a:cubicBezTo>
                  <a:cubicBezTo>
                    <a:pt x="30" y="105"/>
                    <a:pt x="30" y="105"/>
                    <a:pt x="31" y="10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2" name="Freeform 252"/>
            <p:cNvSpPr>
              <a:spLocks noChangeAspect="1"/>
            </p:cNvSpPr>
            <p:nvPr/>
          </p:nvSpPr>
          <p:spPr bwMode="auto">
            <a:xfrm flipV="1">
              <a:off x="2363" y="1786"/>
              <a:ext cx="60" cy="121"/>
            </a:xfrm>
            <a:custGeom>
              <a:avLst/>
              <a:gdLst>
                <a:gd name="T0" fmla="*/ 61 w 84"/>
                <a:gd name="T1" fmla="*/ 170 h 170"/>
                <a:gd name="T2" fmla="*/ 78 w 84"/>
                <a:gd name="T3" fmla="*/ 152 h 170"/>
                <a:gd name="T4" fmla="*/ 21 w 84"/>
                <a:gd name="T5" fmla="*/ 86 h 170"/>
                <a:gd name="T6" fmla="*/ 26 w 84"/>
                <a:gd name="T7" fmla="*/ 82 h 170"/>
                <a:gd name="T8" fmla="*/ 55 w 84"/>
                <a:gd name="T9" fmla="*/ 103 h 170"/>
                <a:gd name="T10" fmla="*/ 62 w 84"/>
                <a:gd name="T11" fmla="*/ 103 h 170"/>
                <a:gd name="T12" fmla="*/ 84 w 84"/>
                <a:gd name="T13" fmla="*/ 97 h 170"/>
                <a:gd name="T14" fmla="*/ 84 w 84"/>
                <a:gd name="T15" fmla="*/ 93 h 170"/>
                <a:gd name="T16" fmla="*/ 62 w 84"/>
                <a:gd name="T17" fmla="*/ 69 h 170"/>
                <a:gd name="T18" fmla="*/ 65 w 84"/>
                <a:gd name="T19" fmla="*/ 65 h 170"/>
                <a:gd name="T20" fmla="*/ 69 w 84"/>
                <a:gd name="T21" fmla="*/ 65 h 170"/>
                <a:gd name="T22" fmla="*/ 68 w 84"/>
                <a:gd name="T23" fmla="*/ 68 h 170"/>
                <a:gd name="T24" fmla="*/ 73 w 84"/>
                <a:gd name="T25" fmla="*/ 75 h 170"/>
                <a:gd name="T26" fmla="*/ 76 w 84"/>
                <a:gd name="T27" fmla="*/ 75 h 170"/>
                <a:gd name="T28" fmla="*/ 76 w 84"/>
                <a:gd name="T29" fmla="*/ 71 h 170"/>
                <a:gd name="T30" fmla="*/ 62 w 84"/>
                <a:gd name="T31" fmla="*/ 44 h 170"/>
                <a:gd name="T32" fmla="*/ 70 w 84"/>
                <a:gd name="T33" fmla="*/ 6 h 170"/>
                <a:gd name="T34" fmla="*/ 67 w 84"/>
                <a:gd name="T35" fmla="*/ 0 h 170"/>
                <a:gd name="T36" fmla="*/ 58 w 84"/>
                <a:gd name="T37" fmla="*/ 4 h 170"/>
                <a:gd name="T38" fmla="*/ 46 w 84"/>
                <a:gd name="T39" fmla="*/ 32 h 170"/>
                <a:gd name="T40" fmla="*/ 16 w 84"/>
                <a:gd name="T41" fmla="*/ 9 h 170"/>
                <a:gd name="T42" fmla="*/ 11 w 84"/>
                <a:gd name="T43" fmla="*/ 22 h 170"/>
                <a:gd name="T44" fmla="*/ 11 w 84"/>
                <a:gd name="T45" fmla="*/ 31 h 170"/>
                <a:gd name="T46" fmla="*/ 9 w 84"/>
                <a:gd name="T47" fmla="*/ 40 h 170"/>
                <a:gd name="T48" fmla="*/ 31 w 84"/>
                <a:gd name="T49" fmla="*/ 61 h 170"/>
                <a:gd name="T50" fmla="*/ 34 w 84"/>
                <a:gd name="T51" fmla="*/ 55 h 170"/>
                <a:gd name="T52" fmla="*/ 34 w 84"/>
                <a:gd name="T53" fmla="*/ 43 h 170"/>
                <a:gd name="T54" fmla="*/ 37 w 84"/>
                <a:gd name="T55" fmla="*/ 43 h 170"/>
                <a:gd name="T56" fmla="*/ 45 w 84"/>
                <a:gd name="T57" fmla="*/ 52 h 170"/>
                <a:gd name="T58" fmla="*/ 45 w 84"/>
                <a:gd name="T59" fmla="*/ 66 h 170"/>
                <a:gd name="T60" fmla="*/ 47 w 84"/>
                <a:gd name="T61" fmla="*/ 69 h 170"/>
                <a:gd name="T62" fmla="*/ 44 w 84"/>
                <a:gd name="T63" fmla="*/ 74 h 170"/>
                <a:gd name="T64" fmla="*/ 2 w 84"/>
                <a:gd name="T65" fmla="*/ 66 h 170"/>
                <a:gd name="T66" fmla="*/ 0 w 84"/>
                <a:gd name="T67" fmla="*/ 71 h 170"/>
                <a:gd name="T68" fmla="*/ 61 w 84"/>
                <a:gd name="T69"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4" h="170">
                  <a:moveTo>
                    <a:pt x="61" y="170"/>
                  </a:moveTo>
                  <a:cubicBezTo>
                    <a:pt x="62" y="169"/>
                    <a:pt x="64" y="166"/>
                    <a:pt x="78" y="152"/>
                  </a:cubicBezTo>
                  <a:cubicBezTo>
                    <a:pt x="71" y="143"/>
                    <a:pt x="21" y="97"/>
                    <a:pt x="21" y="86"/>
                  </a:cubicBezTo>
                  <a:cubicBezTo>
                    <a:pt x="21" y="82"/>
                    <a:pt x="25" y="82"/>
                    <a:pt x="26" y="82"/>
                  </a:cubicBezTo>
                  <a:cubicBezTo>
                    <a:pt x="58" y="82"/>
                    <a:pt x="54" y="93"/>
                    <a:pt x="55" y="103"/>
                  </a:cubicBezTo>
                  <a:lnTo>
                    <a:pt x="62" y="103"/>
                  </a:lnTo>
                  <a:cubicBezTo>
                    <a:pt x="68" y="103"/>
                    <a:pt x="73" y="97"/>
                    <a:pt x="84" y="97"/>
                  </a:cubicBezTo>
                  <a:cubicBezTo>
                    <a:pt x="84" y="96"/>
                    <a:pt x="84" y="94"/>
                    <a:pt x="84" y="93"/>
                  </a:cubicBezTo>
                  <a:cubicBezTo>
                    <a:pt x="84" y="82"/>
                    <a:pt x="62" y="86"/>
                    <a:pt x="62" y="69"/>
                  </a:cubicBezTo>
                  <a:cubicBezTo>
                    <a:pt x="62" y="68"/>
                    <a:pt x="65" y="66"/>
                    <a:pt x="65" y="65"/>
                  </a:cubicBezTo>
                  <a:lnTo>
                    <a:pt x="69" y="65"/>
                  </a:lnTo>
                  <a:cubicBezTo>
                    <a:pt x="68" y="67"/>
                    <a:pt x="68" y="68"/>
                    <a:pt x="68" y="68"/>
                  </a:cubicBezTo>
                  <a:cubicBezTo>
                    <a:pt x="68" y="69"/>
                    <a:pt x="70" y="69"/>
                    <a:pt x="73" y="75"/>
                  </a:cubicBezTo>
                  <a:lnTo>
                    <a:pt x="76" y="75"/>
                  </a:lnTo>
                  <a:lnTo>
                    <a:pt x="76" y="71"/>
                  </a:lnTo>
                  <a:cubicBezTo>
                    <a:pt x="75" y="70"/>
                    <a:pt x="62" y="46"/>
                    <a:pt x="62" y="44"/>
                  </a:cubicBezTo>
                  <a:cubicBezTo>
                    <a:pt x="62" y="44"/>
                    <a:pt x="70" y="14"/>
                    <a:pt x="70" y="6"/>
                  </a:cubicBezTo>
                  <a:cubicBezTo>
                    <a:pt x="70" y="1"/>
                    <a:pt x="70" y="2"/>
                    <a:pt x="67" y="0"/>
                  </a:cubicBezTo>
                  <a:cubicBezTo>
                    <a:pt x="58" y="7"/>
                    <a:pt x="62" y="2"/>
                    <a:pt x="58" y="4"/>
                  </a:cubicBezTo>
                  <a:cubicBezTo>
                    <a:pt x="51" y="7"/>
                    <a:pt x="50" y="26"/>
                    <a:pt x="46" y="32"/>
                  </a:cubicBezTo>
                  <a:cubicBezTo>
                    <a:pt x="21" y="20"/>
                    <a:pt x="26" y="9"/>
                    <a:pt x="16" y="9"/>
                  </a:cubicBezTo>
                  <a:cubicBezTo>
                    <a:pt x="13" y="9"/>
                    <a:pt x="11" y="16"/>
                    <a:pt x="11" y="22"/>
                  </a:cubicBezTo>
                  <a:lnTo>
                    <a:pt x="11" y="31"/>
                  </a:lnTo>
                  <a:cubicBezTo>
                    <a:pt x="11" y="32"/>
                    <a:pt x="9" y="35"/>
                    <a:pt x="9" y="40"/>
                  </a:cubicBezTo>
                  <a:cubicBezTo>
                    <a:pt x="9" y="40"/>
                    <a:pt x="28" y="61"/>
                    <a:pt x="31" y="61"/>
                  </a:cubicBezTo>
                  <a:cubicBezTo>
                    <a:pt x="34" y="61"/>
                    <a:pt x="34" y="58"/>
                    <a:pt x="34" y="55"/>
                  </a:cubicBezTo>
                  <a:lnTo>
                    <a:pt x="34" y="43"/>
                  </a:lnTo>
                  <a:lnTo>
                    <a:pt x="37" y="43"/>
                  </a:lnTo>
                  <a:cubicBezTo>
                    <a:pt x="45" y="49"/>
                    <a:pt x="45" y="44"/>
                    <a:pt x="45" y="52"/>
                  </a:cubicBezTo>
                  <a:cubicBezTo>
                    <a:pt x="45" y="62"/>
                    <a:pt x="43" y="57"/>
                    <a:pt x="45" y="66"/>
                  </a:cubicBezTo>
                  <a:cubicBezTo>
                    <a:pt x="45" y="66"/>
                    <a:pt x="47" y="67"/>
                    <a:pt x="47" y="69"/>
                  </a:cubicBezTo>
                  <a:cubicBezTo>
                    <a:pt x="47" y="69"/>
                    <a:pt x="47" y="74"/>
                    <a:pt x="44" y="74"/>
                  </a:cubicBezTo>
                  <a:cubicBezTo>
                    <a:pt x="43" y="74"/>
                    <a:pt x="2" y="66"/>
                    <a:pt x="2" y="66"/>
                  </a:cubicBezTo>
                  <a:cubicBezTo>
                    <a:pt x="2" y="66"/>
                    <a:pt x="0" y="68"/>
                    <a:pt x="0" y="71"/>
                  </a:cubicBezTo>
                  <a:cubicBezTo>
                    <a:pt x="0" y="99"/>
                    <a:pt x="40" y="108"/>
                    <a:pt x="61" y="17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3" name="Freeform 253"/>
            <p:cNvSpPr>
              <a:spLocks noChangeAspect="1"/>
            </p:cNvSpPr>
            <p:nvPr/>
          </p:nvSpPr>
          <p:spPr bwMode="auto">
            <a:xfrm flipV="1">
              <a:off x="2276" y="1787"/>
              <a:ext cx="36" cy="136"/>
            </a:xfrm>
            <a:custGeom>
              <a:avLst/>
              <a:gdLst>
                <a:gd name="T0" fmla="*/ 0 w 50"/>
                <a:gd name="T1" fmla="*/ 1 h 192"/>
                <a:gd name="T2" fmla="*/ 0 w 50"/>
                <a:gd name="T3" fmla="*/ 12 h 192"/>
                <a:gd name="T4" fmla="*/ 4 w 50"/>
                <a:gd name="T5" fmla="*/ 12 h 192"/>
                <a:gd name="T6" fmla="*/ 43 w 50"/>
                <a:gd name="T7" fmla="*/ 41 h 192"/>
                <a:gd name="T8" fmla="*/ 43 w 50"/>
                <a:gd name="T9" fmla="*/ 125 h 192"/>
                <a:gd name="T10" fmla="*/ 14 w 50"/>
                <a:gd name="T11" fmla="*/ 184 h 192"/>
                <a:gd name="T12" fmla="*/ 0 w 50"/>
                <a:gd name="T13" fmla="*/ 179 h 192"/>
                <a:gd name="T14" fmla="*/ 0 w 50"/>
                <a:gd name="T15" fmla="*/ 188 h 192"/>
                <a:gd name="T16" fmla="*/ 18 w 50"/>
                <a:gd name="T17" fmla="*/ 192 h 192"/>
                <a:gd name="T18" fmla="*/ 28 w 50"/>
                <a:gd name="T19" fmla="*/ 187 h 192"/>
                <a:gd name="T20" fmla="*/ 31 w 50"/>
                <a:gd name="T21" fmla="*/ 187 h 192"/>
                <a:gd name="T22" fmla="*/ 50 w 50"/>
                <a:gd name="T23" fmla="*/ 123 h 192"/>
                <a:gd name="T24" fmla="*/ 50 w 50"/>
                <a:gd name="T25" fmla="*/ 63 h 192"/>
                <a:gd name="T26" fmla="*/ 48 w 50"/>
                <a:gd name="T27" fmla="*/ 59 h 192"/>
                <a:gd name="T28" fmla="*/ 48 w 50"/>
                <a:gd name="T29" fmla="*/ 22 h 192"/>
                <a:gd name="T30" fmla="*/ 50 w 50"/>
                <a:gd name="T31" fmla="*/ 14 h 192"/>
                <a:gd name="T32" fmla="*/ 22 w 50"/>
                <a:gd name="T33" fmla="*/ 1 h 192"/>
                <a:gd name="T34" fmla="*/ 7 w 50"/>
                <a:gd name="T35" fmla="*/ 1 h 192"/>
                <a:gd name="T36" fmla="*/ 0 w 50"/>
                <a:gd name="T37" fmla="*/ 1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50" h="192">
                  <a:moveTo>
                    <a:pt x="0" y="1"/>
                  </a:moveTo>
                  <a:lnTo>
                    <a:pt x="0" y="12"/>
                  </a:lnTo>
                  <a:lnTo>
                    <a:pt x="4" y="12"/>
                  </a:lnTo>
                  <a:cubicBezTo>
                    <a:pt x="10" y="17"/>
                    <a:pt x="41" y="11"/>
                    <a:pt x="43" y="41"/>
                  </a:cubicBezTo>
                  <a:lnTo>
                    <a:pt x="43" y="125"/>
                  </a:lnTo>
                  <a:cubicBezTo>
                    <a:pt x="42" y="131"/>
                    <a:pt x="37" y="184"/>
                    <a:pt x="14" y="184"/>
                  </a:cubicBezTo>
                  <a:cubicBezTo>
                    <a:pt x="11" y="184"/>
                    <a:pt x="6" y="181"/>
                    <a:pt x="0" y="179"/>
                  </a:cubicBezTo>
                  <a:lnTo>
                    <a:pt x="0" y="188"/>
                  </a:lnTo>
                  <a:cubicBezTo>
                    <a:pt x="7" y="191"/>
                    <a:pt x="14" y="192"/>
                    <a:pt x="18" y="192"/>
                  </a:cubicBezTo>
                  <a:cubicBezTo>
                    <a:pt x="18" y="192"/>
                    <a:pt x="27" y="191"/>
                    <a:pt x="28" y="187"/>
                  </a:cubicBezTo>
                  <a:cubicBezTo>
                    <a:pt x="30" y="187"/>
                    <a:pt x="30" y="187"/>
                    <a:pt x="31" y="187"/>
                  </a:cubicBezTo>
                  <a:cubicBezTo>
                    <a:pt x="38" y="187"/>
                    <a:pt x="50" y="167"/>
                    <a:pt x="50" y="123"/>
                  </a:cubicBezTo>
                  <a:cubicBezTo>
                    <a:pt x="50" y="71"/>
                    <a:pt x="50" y="69"/>
                    <a:pt x="50" y="63"/>
                  </a:cubicBezTo>
                  <a:cubicBezTo>
                    <a:pt x="50" y="63"/>
                    <a:pt x="48" y="63"/>
                    <a:pt x="48" y="59"/>
                  </a:cubicBezTo>
                  <a:lnTo>
                    <a:pt x="48" y="22"/>
                  </a:lnTo>
                  <a:cubicBezTo>
                    <a:pt x="48" y="18"/>
                    <a:pt x="50" y="18"/>
                    <a:pt x="50" y="14"/>
                  </a:cubicBezTo>
                  <a:cubicBezTo>
                    <a:pt x="50" y="3"/>
                    <a:pt x="36" y="1"/>
                    <a:pt x="22" y="1"/>
                  </a:cubicBezTo>
                  <a:cubicBezTo>
                    <a:pt x="16" y="0"/>
                    <a:pt x="13" y="1"/>
                    <a:pt x="7" y="1"/>
                  </a:cubicBezTo>
                  <a:cubicBezTo>
                    <a:pt x="4" y="1"/>
                    <a:pt x="2" y="1"/>
                    <a:pt x="0" y="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4" name="Freeform 254"/>
            <p:cNvSpPr>
              <a:spLocks noChangeAspect="1"/>
            </p:cNvSpPr>
            <p:nvPr/>
          </p:nvSpPr>
          <p:spPr bwMode="auto">
            <a:xfrm flipV="1">
              <a:off x="2276" y="1853"/>
              <a:ext cx="20" cy="44"/>
            </a:xfrm>
            <a:custGeom>
              <a:avLst/>
              <a:gdLst>
                <a:gd name="T0" fmla="*/ 0 w 28"/>
                <a:gd name="T1" fmla="*/ 0 h 61"/>
                <a:gd name="T2" fmla="*/ 3 w 28"/>
                <a:gd name="T3" fmla="*/ 2 h 61"/>
                <a:gd name="T4" fmla="*/ 3 w 28"/>
                <a:gd name="T5" fmla="*/ 29 h 61"/>
                <a:gd name="T6" fmla="*/ 28 w 28"/>
                <a:gd name="T7" fmla="*/ 53 h 61"/>
                <a:gd name="T8" fmla="*/ 10 w 28"/>
                <a:gd name="T9" fmla="*/ 61 h 61"/>
                <a:gd name="T10" fmla="*/ 3 w 28"/>
                <a:gd name="T11" fmla="*/ 52 h 61"/>
                <a:gd name="T12" fmla="*/ 3 w 28"/>
                <a:gd name="T13" fmla="*/ 54 h 61"/>
                <a:gd name="T14" fmla="*/ 0 w 28"/>
                <a:gd name="T15" fmla="*/ 54 h 61"/>
                <a:gd name="T16" fmla="*/ 0 w 28"/>
                <a:gd name="T17" fmla="*/ 0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 h="61">
                  <a:moveTo>
                    <a:pt x="0" y="0"/>
                  </a:moveTo>
                  <a:cubicBezTo>
                    <a:pt x="1" y="0"/>
                    <a:pt x="3" y="1"/>
                    <a:pt x="3" y="2"/>
                  </a:cubicBezTo>
                  <a:lnTo>
                    <a:pt x="3" y="29"/>
                  </a:lnTo>
                  <a:cubicBezTo>
                    <a:pt x="3" y="45"/>
                    <a:pt x="28" y="41"/>
                    <a:pt x="28" y="53"/>
                  </a:cubicBezTo>
                  <a:cubicBezTo>
                    <a:pt x="28" y="56"/>
                    <a:pt x="18" y="61"/>
                    <a:pt x="10" y="61"/>
                  </a:cubicBezTo>
                  <a:cubicBezTo>
                    <a:pt x="4" y="61"/>
                    <a:pt x="7" y="54"/>
                    <a:pt x="3" y="52"/>
                  </a:cubicBezTo>
                  <a:lnTo>
                    <a:pt x="3" y="54"/>
                  </a:lnTo>
                  <a:lnTo>
                    <a:pt x="0" y="54"/>
                  </a:lnTo>
                  <a:lnTo>
                    <a:pt x="0" y="0"/>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5" name="Freeform 255"/>
            <p:cNvSpPr>
              <a:spLocks noChangeAspect="1"/>
            </p:cNvSpPr>
            <p:nvPr/>
          </p:nvSpPr>
          <p:spPr bwMode="auto">
            <a:xfrm flipV="1">
              <a:off x="2276" y="1821"/>
              <a:ext cx="10" cy="17"/>
            </a:xfrm>
            <a:custGeom>
              <a:avLst/>
              <a:gdLst>
                <a:gd name="T0" fmla="*/ 0 w 14"/>
                <a:gd name="T1" fmla="*/ 1 h 23"/>
                <a:gd name="T2" fmla="*/ 7 w 14"/>
                <a:gd name="T3" fmla="*/ 0 h 23"/>
                <a:gd name="T4" fmla="*/ 14 w 14"/>
                <a:gd name="T5" fmla="*/ 5 h 23"/>
                <a:gd name="T6" fmla="*/ 0 w 14"/>
                <a:gd name="T7" fmla="*/ 23 h 23"/>
                <a:gd name="T8" fmla="*/ 0 w 14"/>
                <a:gd name="T9" fmla="*/ 1 h 23"/>
              </a:gdLst>
              <a:ahLst/>
              <a:cxnLst>
                <a:cxn ang="0">
                  <a:pos x="T0" y="T1"/>
                </a:cxn>
                <a:cxn ang="0">
                  <a:pos x="T2" y="T3"/>
                </a:cxn>
                <a:cxn ang="0">
                  <a:pos x="T4" y="T5"/>
                </a:cxn>
                <a:cxn ang="0">
                  <a:pos x="T6" y="T7"/>
                </a:cxn>
                <a:cxn ang="0">
                  <a:pos x="T8" y="T9"/>
                </a:cxn>
              </a:cxnLst>
              <a:rect l="0" t="0" r="r" b="b"/>
              <a:pathLst>
                <a:path w="14" h="23">
                  <a:moveTo>
                    <a:pt x="0" y="1"/>
                  </a:moveTo>
                  <a:cubicBezTo>
                    <a:pt x="3" y="0"/>
                    <a:pt x="5" y="0"/>
                    <a:pt x="7" y="0"/>
                  </a:cubicBezTo>
                  <a:cubicBezTo>
                    <a:pt x="13" y="0"/>
                    <a:pt x="14" y="3"/>
                    <a:pt x="14" y="5"/>
                  </a:cubicBezTo>
                  <a:cubicBezTo>
                    <a:pt x="14" y="8"/>
                    <a:pt x="4" y="21"/>
                    <a:pt x="0" y="23"/>
                  </a:cubicBezTo>
                  <a:lnTo>
                    <a:pt x="0" y="1"/>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6" name="Freeform 256"/>
            <p:cNvSpPr>
              <a:spLocks noChangeAspect="1"/>
            </p:cNvSpPr>
            <p:nvPr/>
          </p:nvSpPr>
          <p:spPr bwMode="auto">
            <a:xfrm flipV="1">
              <a:off x="2257" y="1789"/>
              <a:ext cx="19" cy="17"/>
            </a:xfrm>
            <a:custGeom>
              <a:avLst/>
              <a:gdLst>
                <a:gd name="T0" fmla="*/ 27 w 27"/>
                <a:gd name="T1" fmla="*/ 23 h 23"/>
                <a:gd name="T2" fmla="*/ 27 w 27"/>
                <a:gd name="T3" fmla="*/ 14 h 23"/>
                <a:gd name="T4" fmla="*/ 11 w 27"/>
                <a:gd name="T5" fmla="*/ 7 h 23"/>
                <a:gd name="T6" fmla="*/ 0 w 27"/>
                <a:gd name="T7" fmla="*/ 0 h 23"/>
                <a:gd name="T8" fmla="*/ 0 w 27"/>
                <a:gd name="T9" fmla="*/ 13 h 23"/>
                <a:gd name="T10" fmla="*/ 27 w 27"/>
                <a:gd name="T11" fmla="*/ 23 h 23"/>
              </a:gdLst>
              <a:ahLst/>
              <a:cxnLst>
                <a:cxn ang="0">
                  <a:pos x="T0" y="T1"/>
                </a:cxn>
                <a:cxn ang="0">
                  <a:pos x="T2" y="T3"/>
                </a:cxn>
                <a:cxn ang="0">
                  <a:pos x="T4" y="T5"/>
                </a:cxn>
                <a:cxn ang="0">
                  <a:pos x="T6" y="T7"/>
                </a:cxn>
                <a:cxn ang="0">
                  <a:pos x="T8" y="T9"/>
                </a:cxn>
                <a:cxn ang="0">
                  <a:pos x="T10" y="T11"/>
                </a:cxn>
              </a:cxnLst>
              <a:rect l="0" t="0" r="r" b="b"/>
              <a:pathLst>
                <a:path w="27" h="23">
                  <a:moveTo>
                    <a:pt x="27" y="23"/>
                  </a:moveTo>
                  <a:lnTo>
                    <a:pt x="27" y="14"/>
                  </a:lnTo>
                  <a:cubicBezTo>
                    <a:pt x="21" y="11"/>
                    <a:pt x="15" y="8"/>
                    <a:pt x="11" y="7"/>
                  </a:cubicBezTo>
                  <a:cubicBezTo>
                    <a:pt x="7" y="5"/>
                    <a:pt x="3" y="3"/>
                    <a:pt x="0" y="0"/>
                  </a:cubicBezTo>
                  <a:lnTo>
                    <a:pt x="0" y="13"/>
                  </a:lnTo>
                  <a:cubicBezTo>
                    <a:pt x="7" y="16"/>
                    <a:pt x="18" y="20"/>
                    <a:pt x="27" y="23"/>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7" name="Freeform 257"/>
            <p:cNvSpPr>
              <a:spLocks noChangeAspect="1"/>
            </p:cNvSpPr>
            <p:nvPr/>
          </p:nvSpPr>
          <p:spPr bwMode="auto">
            <a:xfrm flipV="1">
              <a:off x="2273" y="1821"/>
              <a:ext cx="3" cy="16"/>
            </a:xfrm>
            <a:custGeom>
              <a:avLst/>
              <a:gdLst>
                <a:gd name="T0" fmla="*/ 5 w 5"/>
                <a:gd name="T1" fmla="*/ 22 h 22"/>
                <a:gd name="T2" fmla="*/ 5 w 5"/>
                <a:gd name="T3" fmla="*/ 0 h 22"/>
                <a:gd name="T4" fmla="*/ 0 w 5"/>
                <a:gd name="T5" fmla="*/ 7 h 22"/>
                <a:gd name="T6" fmla="*/ 4 w 5"/>
                <a:gd name="T7" fmla="*/ 22 h 22"/>
                <a:gd name="T8" fmla="*/ 5 w 5"/>
                <a:gd name="T9" fmla="*/ 22 h 22"/>
              </a:gdLst>
              <a:ahLst/>
              <a:cxnLst>
                <a:cxn ang="0">
                  <a:pos x="T0" y="T1"/>
                </a:cxn>
                <a:cxn ang="0">
                  <a:pos x="T2" y="T3"/>
                </a:cxn>
                <a:cxn ang="0">
                  <a:pos x="T4" y="T5"/>
                </a:cxn>
                <a:cxn ang="0">
                  <a:pos x="T6" y="T7"/>
                </a:cxn>
                <a:cxn ang="0">
                  <a:pos x="T8" y="T9"/>
                </a:cxn>
              </a:cxnLst>
              <a:rect l="0" t="0" r="r" b="b"/>
              <a:pathLst>
                <a:path w="5" h="22">
                  <a:moveTo>
                    <a:pt x="5" y="22"/>
                  </a:moveTo>
                  <a:lnTo>
                    <a:pt x="5" y="0"/>
                  </a:lnTo>
                  <a:cubicBezTo>
                    <a:pt x="2" y="1"/>
                    <a:pt x="0" y="3"/>
                    <a:pt x="0" y="7"/>
                  </a:cubicBezTo>
                  <a:cubicBezTo>
                    <a:pt x="0" y="7"/>
                    <a:pt x="3" y="22"/>
                    <a:pt x="4" y="22"/>
                  </a:cubicBezTo>
                  <a:cubicBezTo>
                    <a:pt x="4" y="22"/>
                    <a:pt x="4" y="22"/>
                    <a:pt x="5" y="2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8" name="Freeform 258"/>
            <p:cNvSpPr>
              <a:spLocks noChangeAspect="1"/>
            </p:cNvSpPr>
            <p:nvPr/>
          </p:nvSpPr>
          <p:spPr bwMode="auto">
            <a:xfrm flipV="1">
              <a:off x="2257" y="1822"/>
              <a:ext cx="19" cy="78"/>
            </a:xfrm>
            <a:custGeom>
              <a:avLst/>
              <a:gdLst>
                <a:gd name="T0" fmla="*/ 27 w 27"/>
                <a:gd name="T1" fmla="*/ 58 h 109"/>
                <a:gd name="T2" fmla="*/ 26 w 27"/>
                <a:gd name="T3" fmla="*/ 58 h 109"/>
                <a:gd name="T4" fmla="*/ 7 w 27"/>
                <a:gd name="T5" fmla="*/ 39 h 109"/>
                <a:gd name="T6" fmla="*/ 4 w 27"/>
                <a:gd name="T7" fmla="*/ 39 h 109"/>
                <a:gd name="T8" fmla="*/ 4 w 27"/>
                <a:gd name="T9" fmla="*/ 42 h 109"/>
                <a:gd name="T10" fmla="*/ 20 w 27"/>
                <a:gd name="T11" fmla="*/ 62 h 109"/>
                <a:gd name="T12" fmla="*/ 10 w 27"/>
                <a:gd name="T13" fmla="*/ 97 h 109"/>
                <a:gd name="T14" fmla="*/ 12 w 27"/>
                <a:gd name="T15" fmla="*/ 103 h 109"/>
                <a:gd name="T16" fmla="*/ 0 w 27"/>
                <a:gd name="T17" fmla="*/ 109 h 109"/>
                <a:gd name="T18" fmla="*/ 0 w 27"/>
                <a:gd name="T19" fmla="*/ 88 h 109"/>
                <a:gd name="T20" fmla="*/ 2 w 27"/>
                <a:gd name="T21" fmla="*/ 90 h 109"/>
                <a:gd name="T22" fmla="*/ 5 w 27"/>
                <a:gd name="T23" fmla="*/ 83 h 109"/>
                <a:gd name="T24" fmla="*/ 0 w 27"/>
                <a:gd name="T25" fmla="*/ 79 h 109"/>
                <a:gd name="T26" fmla="*/ 0 w 27"/>
                <a:gd name="T27" fmla="*/ 79 h 109"/>
                <a:gd name="T28" fmla="*/ 0 w 27"/>
                <a:gd name="T29" fmla="*/ 65 h 109"/>
                <a:gd name="T30" fmla="*/ 5 w 27"/>
                <a:gd name="T31" fmla="*/ 71 h 109"/>
                <a:gd name="T32" fmla="*/ 7 w 27"/>
                <a:gd name="T33" fmla="*/ 67 h 109"/>
                <a:gd name="T34" fmla="*/ 0 w 27"/>
                <a:gd name="T35" fmla="*/ 53 h 109"/>
                <a:gd name="T36" fmla="*/ 0 w 27"/>
                <a:gd name="T37" fmla="*/ 34 h 109"/>
                <a:gd name="T38" fmla="*/ 1 w 27"/>
                <a:gd name="T39" fmla="*/ 35 h 109"/>
                <a:gd name="T40" fmla="*/ 1 w 27"/>
                <a:gd name="T41" fmla="*/ 31 h 109"/>
                <a:gd name="T42" fmla="*/ 0 w 27"/>
                <a:gd name="T43" fmla="*/ 30 h 109"/>
                <a:gd name="T44" fmla="*/ 0 w 27"/>
                <a:gd name="T45" fmla="*/ 15 h 109"/>
                <a:gd name="T46" fmla="*/ 19 w 27"/>
                <a:gd name="T47" fmla="*/ 30 h 109"/>
                <a:gd name="T48" fmla="*/ 19 w 27"/>
                <a:gd name="T49" fmla="*/ 26 h 109"/>
                <a:gd name="T50" fmla="*/ 4 w 27"/>
                <a:gd name="T51" fmla="*/ 12 h 109"/>
                <a:gd name="T52" fmla="*/ 0 w 27"/>
                <a:gd name="T53" fmla="*/ 12 h 109"/>
                <a:gd name="T54" fmla="*/ 0 w 27"/>
                <a:gd name="T55" fmla="*/ 0 h 109"/>
                <a:gd name="T56" fmla="*/ 11 w 27"/>
                <a:gd name="T57" fmla="*/ 0 h 109"/>
                <a:gd name="T58" fmla="*/ 27 w 27"/>
                <a:gd name="T59" fmla="*/ 4 h 109"/>
                <a:gd name="T60" fmla="*/ 27 w 27"/>
                <a:gd name="T61" fmla="*/ 58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7" h="109">
                  <a:moveTo>
                    <a:pt x="27" y="58"/>
                  </a:moveTo>
                  <a:lnTo>
                    <a:pt x="26" y="58"/>
                  </a:lnTo>
                  <a:cubicBezTo>
                    <a:pt x="24" y="47"/>
                    <a:pt x="15" y="39"/>
                    <a:pt x="7" y="39"/>
                  </a:cubicBezTo>
                  <a:cubicBezTo>
                    <a:pt x="6" y="39"/>
                    <a:pt x="5" y="40"/>
                    <a:pt x="4" y="39"/>
                  </a:cubicBezTo>
                  <a:lnTo>
                    <a:pt x="4" y="42"/>
                  </a:lnTo>
                  <a:cubicBezTo>
                    <a:pt x="10" y="46"/>
                    <a:pt x="20" y="53"/>
                    <a:pt x="20" y="62"/>
                  </a:cubicBezTo>
                  <a:cubicBezTo>
                    <a:pt x="20" y="83"/>
                    <a:pt x="10" y="90"/>
                    <a:pt x="10" y="97"/>
                  </a:cubicBezTo>
                  <a:cubicBezTo>
                    <a:pt x="10" y="98"/>
                    <a:pt x="12" y="99"/>
                    <a:pt x="12" y="103"/>
                  </a:cubicBezTo>
                  <a:cubicBezTo>
                    <a:pt x="12" y="109"/>
                    <a:pt x="6" y="109"/>
                    <a:pt x="0" y="109"/>
                  </a:cubicBezTo>
                  <a:lnTo>
                    <a:pt x="0" y="88"/>
                  </a:lnTo>
                  <a:cubicBezTo>
                    <a:pt x="0" y="89"/>
                    <a:pt x="1" y="90"/>
                    <a:pt x="2" y="90"/>
                  </a:cubicBezTo>
                  <a:cubicBezTo>
                    <a:pt x="5" y="85"/>
                    <a:pt x="5" y="89"/>
                    <a:pt x="5" y="83"/>
                  </a:cubicBezTo>
                  <a:cubicBezTo>
                    <a:pt x="5" y="80"/>
                    <a:pt x="4" y="79"/>
                    <a:pt x="0" y="79"/>
                  </a:cubicBezTo>
                  <a:cubicBezTo>
                    <a:pt x="0" y="79"/>
                    <a:pt x="0" y="79"/>
                    <a:pt x="0" y="79"/>
                  </a:cubicBezTo>
                  <a:lnTo>
                    <a:pt x="0" y="65"/>
                  </a:lnTo>
                  <a:cubicBezTo>
                    <a:pt x="1" y="67"/>
                    <a:pt x="3" y="68"/>
                    <a:pt x="5" y="71"/>
                  </a:cubicBezTo>
                  <a:cubicBezTo>
                    <a:pt x="9" y="68"/>
                    <a:pt x="7" y="69"/>
                    <a:pt x="7" y="67"/>
                  </a:cubicBezTo>
                  <a:cubicBezTo>
                    <a:pt x="7" y="56"/>
                    <a:pt x="2" y="56"/>
                    <a:pt x="0" y="53"/>
                  </a:cubicBezTo>
                  <a:lnTo>
                    <a:pt x="0" y="34"/>
                  </a:lnTo>
                  <a:cubicBezTo>
                    <a:pt x="0" y="34"/>
                    <a:pt x="0" y="34"/>
                    <a:pt x="1" y="35"/>
                  </a:cubicBezTo>
                  <a:lnTo>
                    <a:pt x="1" y="31"/>
                  </a:lnTo>
                  <a:cubicBezTo>
                    <a:pt x="0" y="31"/>
                    <a:pt x="0" y="30"/>
                    <a:pt x="0" y="30"/>
                  </a:cubicBezTo>
                  <a:lnTo>
                    <a:pt x="0" y="15"/>
                  </a:lnTo>
                  <a:cubicBezTo>
                    <a:pt x="1" y="17"/>
                    <a:pt x="11" y="28"/>
                    <a:pt x="19" y="30"/>
                  </a:cubicBezTo>
                  <a:lnTo>
                    <a:pt x="19" y="26"/>
                  </a:lnTo>
                  <a:cubicBezTo>
                    <a:pt x="16" y="21"/>
                    <a:pt x="19" y="12"/>
                    <a:pt x="4" y="12"/>
                  </a:cubicBezTo>
                  <a:cubicBezTo>
                    <a:pt x="4" y="12"/>
                    <a:pt x="0" y="11"/>
                    <a:pt x="0" y="12"/>
                  </a:cubicBezTo>
                  <a:lnTo>
                    <a:pt x="0" y="0"/>
                  </a:lnTo>
                  <a:cubicBezTo>
                    <a:pt x="2" y="1"/>
                    <a:pt x="6" y="0"/>
                    <a:pt x="11" y="0"/>
                  </a:cubicBezTo>
                  <a:cubicBezTo>
                    <a:pt x="11" y="0"/>
                    <a:pt x="20" y="2"/>
                    <a:pt x="27" y="4"/>
                  </a:cubicBezTo>
                  <a:lnTo>
                    <a:pt x="27" y="58"/>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79" name="Freeform 259"/>
            <p:cNvSpPr>
              <a:spLocks noChangeAspect="1"/>
            </p:cNvSpPr>
            <p:nvPr/>
          </p:nvSpPr>
          <p:spPr bwMode="auto">
            <a:xfrm flipV="1">
              <a:off x="2257" y="1911"/>
              <a:ext cx="19" cy="11"/>
            </a:xfrm>
            <a:custGeom>
              <a:avLst/>
              <a:gdLst>
                <a:gd name="T0" fmla="*/ 27 w 27"/>
                <a:gd name="T1" fmla="*/ 11 h 16"/>
                <a:gd name="T2" fmla="*/ 27 w 27"/>
                <a:gd name="T3" fmla="*/ 0 h 16"/>
                <a:gd name="T4" fmla="*/ 0 w 27"/>
                <a:gd name="T5" fmla="*/ 9 h 16"/>
                <a:gd name="T6" fmla="*/ 0 w 27"/>
                <a:gd name="T7" fmla="*/ 16 h 16"/>
                <a:gd name="T8" fmla="*/ 11 w 27"/>
                <a:gd name="T9" fmla="*/ 11 h 16"/>
                <a:gd name="T10" fmla="*/ 27 w 27"/>
                <a:gd name="T11" fmla="*/ 11 h 16"/>
              </a:gdLst>
              <a:ahLst/>
              <a:cxnLst>
                <a:cxn ang="0">
                  <a:pos x="T0" y="T1"/>
                </a:cxn>
                <a:cxn ang="0">
                  <a:pos x="T2" y="T3"/>
                </a:cxn>
                <a:cxn ang="0">
                  <a:pos x="T4" y="T5"/>
                </a:cxn>
                <a:cxn ang="0">
                  <a:pos x="T6" y="T7"/>
                </a:cxn>
                <a:cxn ang="0">
                  <a:pos x="T8" y="T9"/>
                </a:cxn>
                <a:cxn ang="0">
                  <a:pos x="T10" y="T11"/>
                </a:cxn>
              </a:cxnLst>
              <a:rect l="0" t="0" r="r" b="b"/>
              <a:pathLst>
                <a:path w="27" h="16">
                  <a:moveTo>
                    <a:pt x="27" y="11"/>
                  </a:moveTo>
                  <a:lnTo>
                    <a:pt x="27" y="0"/>
                  </a:lnTo>
                  <a:cubicBezTo>
                    <a:pt x="17" y="1"/>
                    <a:pt x="7" y="4"/>
                    <a:pt x="0" y="9"/>
                  </a:cubicBezTo>
                  <a:lnTo>
                    <a:pt x="0" y="16"/>
                  </a:lnTo>
                  <a:lnTo>
                    <a:pt x="11" y="11"/>
                  </a:lnTo>
                  <a:lnTo>
                    <a:pt x="27" y="11"/>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0" name="Freeform 260"/>
            <p:cNvSpPr>
              <a:spLocks noChangeAspect="1"/>
            </p:cNvSpPr>
            <p:nvPr/>
          </p:nvSpPr>
          <p:spPr bwMode="auto">
            <a:xfrm flipV="1">
              <a:off x="2251" y="1796"/>
              <a:ext cx="6" cy="12"/>
            </a:xfrm>
            <a:custGeom>
              <a:avLst/>
              <a:gdLst>
                <a:gd name="T0" fmla="*/ 8 w 8"/>
                <a:gd name="T1" fmla="*/ 16 h 16"/>
                <a:gd name="T2" fmla="*/ 8 w 8"/>
                <a:gd name="T3" fmla="*/ 3 h 16"/>
                <a:gd name="T4" fmla="*/ 0 w 8"/>
                <a:gd name="T5" fmla="*/ 0 h 16"/>
                <a:gd name="T6" fmla="*/ 0 w 8"/>
                <a:gd name="T7" fmla="*/ 13 h 16"/>
                <a:gd name="T8" fmla="*/ 8 w 8"/>
                <a:gd name="T9" fmla="*/ 16 h 16"/>
              </a:gdLst>
              <a:ahLst/>
              <a:cxnLst>
                <a:cxn ang="0">
                  <a:pos x="T0" y="T1"/>
                </a:cxn>
                <a:cxn ang="0">
                  <a:pos x="T2" y="T3"/>
                </a:cxn>
                <a:cxn ang="0">
                  <a:pos x="T4" y="T5"/>
                </a:cxn>
                <a:cxn ang="0">
                  <a:pos x="T6" y="T7"/>
                </a:cxn>
                <a:cxn ang="0">
                  <a:pos x="T8" y="T9"/>
                </a:cxn>
              </a:cxnLst>
              <a:rect l="0" t="0" r="r" b="b"/>
              <a:pathLst>
                <a:path w="8" h="16">
                  <a:moveTo>
                    <a:pt x="8" y="16"/>
                  </a:moveTo>
                  <a:lnTo>
                    <a:pt x="8" y="3"/>
                  </a:lnTo>
                  <a:cubicBezTo>
                    <a:pt x="4" y="3"/>
                    <a:pt x="3" y="1"/>
                    <a:pt x="0" y="0"/>
                  </a:cubicBezTo>
                  <a:lnTo>
                    <a:pt x="0" y="13"/>
                  </a:lnTo>
                  <a:cubicBezTo>
                    <a:pt x="3" y="14"/>
                    <a:pt x="5" y="14"/>
                    <a:pt x="8" y="1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1" name="Freeform 261"/>
            <p:cNvSpPr>
              <a:spLocks noChangeAspect="1"/>
            </p:cNvSpPr>
            <p:nvPr/>
          </p:nvSpPr>
          <p:spPr bwMode="auto">
            <a:xfrm flipV="1">
              <a:off x="2251" y="1821"/>
              <a:ext cx="6" cy="40"/>
            </a:xfrm>
            <a:custGeom>
              <a:avLst/>
              <a:gdLst>
                <a:gd name="T0" fmla="*/ 8 w 8"/>
                <a:gd name="T1" fmla="*/ 55 h 57"/>
                <a:gd name="T2" fmla="*/ 8 w 8"/>
                <a:gd name="T3" fmla="*/ 34 h 57"/>
                <a:gd name="T4" fmla="*/ 1 w 8"/>
                <a:gd name="T5" fmla="*/ 25 h 57"/>
                <a:gd name="T6" fmla="*/ 8 w 8"/>
                <a:gd name="T7" fmla="*/ 25 h 57"/>
                <a:gd name="T8" fmla="*/ 8 w 8"/>
                <a:gd name="T9" fmla="*/ 11 h 57"/>
                <a:gd name="T10" fmla="*/ 1 w 8"/>
                <a:gd name="T11" fmla="*/ 1 h 57"/>
                <a:gd name="T12" fmla="*/ 0 w 8"/>
                <a:gd name="T13" fmla="*/ 0 h 57"/>
                <a:gd name="T14" fmla="*/ 0 w 8"/>
                <a:gd name="T15" fmla="*/ 57 h 57"/>
                <a:gd name="T16" fmla="*/ 8 w 8"/>
                <a:gd name="T17" fmla="*/ 55 h 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57">
                  <a:moveTo>
                    <a:pt x="8" y="55"/>
                  </a:moveTo>
                  <a:lnTo>
                    <a:pt x="8" y="34"/>
                  </a:lnTo>
                  <a:cubicBezTo>
                    <a:pt x="3" y="31"/>
                    <a:pt x="2" y="29"/>
                    <a:pt x="1" y="25"/>
                  </a:cubicBezTo>
                  <a:cubicBezTo>
                    <a:pt x="4" y="26"/>
                    <a:pt x="6" y="26"/>
                    <a:pt x="8" y="25"/>
                  </a:cubicBezTo>
                  <a:lnTo>
                    <a:pt x="8" y="11"/>
                  </a:lnTo>
                  <a:cubicBezTo>
                    <a:pt x="3" y="8"/>
                    <a:pt x="1" y="8"/>
                    <a:pt x="1" y="1"/>
                  </a:cubicBezTo>
                  <a:cubicBezTo>
                    <a:pt x="1" y="1"/>
                    <a:pt x="1" y="1"/>
                    <a:pt x="0" y="0"/>
                  </a:cubicBezTo>
                  <a:lnTo>
                    <a:pt x="0" y="57"/>
                  </a:lnTo>
                  <a:cubicBezTo>
                    <a:pt x="3" y="56"/>
                    <a:pt x="5" y="55"/>
                    <a:pt x="8" y="55"/>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2" name="Freeform 262"/>
            <p:cNvSpPr>
              <a:spLocks noChangeAspect="1"/>
            </p:cNvSpPr>
            <p:nvPr/>
          </p:nvSpPr>
          <p:spPr bwMode="auto">
            <a:xfrm flipV="1">
              <a:off x="2251" y="1862"/>
              <a:ext cx="6" cy="13"/>
            </a:xfrm>
            <a:custGeom>
              <a:avLst/>
              <a:gdLst>
                <a:gd name="T0" fmla="*/ 8 w 8"/>
                <a:gd name="T1" fmla="*/ 19 h 19"/>
                <a:gd name="T2" fmla="*/ 8 w 8"/>
                <a:gd name="T3" fmla="*/ 0 h 19"/>
                <a:gd name="T4" fmla="*/ 4 w 8"/>
                <a:gd name="T5" fmla="*/ 1 h 19"/>
                <a:gd name="T6" fmla="*/ 0 w 8"/>
                <a:gd name="T7" fmla="*/ 0 h 19"/>
                <a:gd name="T8" fmla="*/ 0 w 8"/>
                <a:gd name="T9" fmla="*/ 15 h 19"/>
                <a:gd name="T10" fmla="*/ 1 w 8"/>
                <a:gd name="T11" fmla="*/ 15 h 19"/>
                <a:gd name="T12" fmla="*/ 5 w 8"/>
                <a:gd name="T13" fmla="*/ 15 h 19"/>
                <a:gd name="T14" fmla="*/ 8 w 8"/>
                <a:gd name="T15" fmla="*/ 19 h 1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19">
                  <a:moveTo>
                    <a:pt x="8" y="19"/>
                  </a:moveTo>
                  <a:lnTo>
                    <a:pt x="8" y="0"/>
                  </a:lnTo>
                  <a:cubicBezTo>
                    <a:pt x="5" y="0"/>
                    <a:pt x="4" y="1"/>
                    <a:pt x="4" y="1"/>
                  </a:cubicBezTo>
                  <a:cubicBezTo>
                    <a:pt x="3" y="1"/>
                    <a:pt x="2" y="1"/>
                    <a:pt x="0" y="0"/>
                  </a:cubicBezTo>
                  <a:lnTo>
                    <a:pt x="0" y="15"/>
                  </a:lnTo>
                  <a:cubicBezTo>
                    <a:pt x="1" y="15"/>
                    <a:pt x="1" y="15"/>
                    <a:pt x="1" y="15"/>
                  </a:cubicBezTo>
                  <a:lnTo>
                    <a:pt x="5" y="15"/>
                  </a:lnTo>
                  <a:cubicBezTo>
                    <a:pt x="5" y="17"/>
                    <a:pt x="6" y="18"/>
                    <a:pt x="8" y="19"/>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3" name="Freeform 263"/>
            <p:cNvSpPr>
              <a:spLocks noChangeAspect="1"/>
            </p:cNvSpPr>
            <p:nvPr/>
          </p:nvSpPr>
          <p:spPr bwMode="auto">
            <a:xfrm flipV="1">
              <a:off x="2251" y="1878"/>
              <a:ext cx="6" cy="22"/>
            </a:xfrm>
            <a:custGeom>
              <a:avLst/>
              <a:gdLst>
                <a:gd name="T0" fmla="*/ 8 w 8"/>
                <a:gd name="T1" fmla="*/ 31 h 31"/>
                <a:gd name="T2" fmla="*/ 8 w 8"/>
                <a:gd name="T3" fmla="*/ 16 h 31"/>
                <a:gd name="T4" fmla="*/ 7 w 8"/>
                <a:gd name="T5" fmla="*/ 16 h 31"/>
                <a:gd name="T6" fmla="*/ 8 w 8"/>
                <a:gd name="T7" fmla="*/ 13 h 31"/>
                <a:gd name="T8" fmla="*/ 8 w 8"/>
                <a:gd name="T9" fmla="*/ 1 h 31"/>
                <a:gd name="T10" fmla="*/ 0 w 8"/>
                <a:gd name="T11" fmla="*/ 0 h 31"/>
                <a:gd name="T12" fmla="*/ 0 w 8"/>
                <a:gd name="T13" fmla="*/ 27 h 31"/>
                <a:gd name="T14" fmla="*/ 8 w 8"/>
                <a:gd name="T15" fmla="*/ 31 h 3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 h="31">
                  <a:moveTo>
                    <a:pt x="8" y="31"/>
                  </a:moveTo>
                  <a:lnTo>
                    <a:pt x="8" y="16"/>
                  </a:lnTo>
                  <a:cubicBezTo>
                    <a:pt x="7" y="16"/>
                    <a:pt x="7" y="16"/>
                    <a:pt x="7" y="16"/>
                  </a:cubicBezTo>
                  <a:cubicBezTo>
                    <a:pt x="7" y="15"/>
                    <a:pt x="7" y="14"/>
                    <a:pt x="8" y="13"/>
                  </a:cubicBezTo>
                  <a:lnTo>
                    <a:pt x="8" y="1"/>
                  </a:lnTo>
                  <a:cubicBezTo>
                    <a:pt x="4" y="1"/>
                    <a:pt x="3" y="1"/>
                    <a:pt x="0" y="0"/>
                  </a:cubicBezTo>
                  <a:lnTo>
                    <a:pt x="0" y="27"/>
                  </a:lnTo>
                  <a:cubicBezTo>
                    <a:pt x="3" y="28"/>
                    <a:pt x="5" y="31"/>
                    <a:pt x="8" y="31"/>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4" name="Freeform 264"/>
            <p:cNvSpPr>
              <a:spLocks noChangeAspect="1"/>
            </p:cNvSpPr>
            <p:nvPr/>
          </p:nvSpPr>
          <p:spPr bwMode="auto">
            <a:xfrm flipV="1">
              <a:off x="2251" y="1909"/>
              <a:ext cx="6" cy="7"/>
            </a:xfrm>
            <a:custGeom>
              <a:avLst/>
              <a:gdLst>
                <a:gd name="T0" fmla="*/ 8 w 8"/>
                <a:gd name="T1" fmla="*/ 7 h 10"/>
                <a:gd name="T2" fmla="*/ 8 w 8"/>
                <a:gd name="T3" fmla="*/ 0 h 10"/>
                <a:gd name="T4" fmla="*/ 0 w 8"/>
                <a:gd name="T5" fmla="*/ 3 h 10"/>
                <a:gd name="T6" fmla="*/ 0 w 8"/>
                <a:gd name="T7" fmla="*/ 10 h 10"/>
                <a:gd name="T8" fmla="*/ 8 w 8"/>
                <a:gd name="T9" fmla="*/ 7 h 10"/>
              </a:gdLst>
              <a:ahLst/>
              <a:cxnLst>
                <a:cxn ang="0">
                  <a:pos x="T0" y="T1"/>
                </a:cxn>
                <a:cxn ang="0">
                  <a:pos x="T2" y="T3"/>
                </a:cxn>
                <a:cxn ang="0">
                  <a:pos x="T4" y="T5"/>
                </a:cxn>
                <a:cxn ang="0">
                  <a:pos x="T6" y="T7"/>
                </a:cxn>
                <a:cxn ang="0">
                  <a:pos x="T8" y="T9"/>
                </a:cxn>
              </a:cxnLst>
              <a:rect l="0" t="0" r="r" b="b"/>
              <a:pathLst>
                <a:path w="8" h="10">
                  <a:moveTo>
                    <a:pt x="8" y="7"/>
                  </a:moveTo>
                  <a:lnTo>
                    <a:pt x="8" y="0"/>
                  </a:lnTo>
                  <a:cubicBezTo>
                    <a:pt x="5" y="0"/>
                    <a:pt x="3" y="2"/>
                    <a:pt x="0" y="3"/>
                  </a:cubicBezTo>
                  <a:lnTo>
                    <a:pt x="0" y="10"/>
                  </a:lnTo>
                  <a:lnTo>
                    <a:pt x="8" y="7"/>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5" name="Freeform 265"/>
            <p:cNvSpPr>
              <a:spLocks noChangeAspect="1"/>
            </p:cNvSpPr>
            <p:nvPr/>
          </p:nvSpPr>
          <p:spPr bwMode="auto">
            <a:xfrm flipV="1">
              <a:off x="2249" y="1799"/>
              <a:ext cx="2" cy="10"/>
            </a:xfrm>
            <a:custGeom>
              <a:avLst/>
              <a:gdLst>
                <a:gd name="T0" fmla="*/ 3 w 3"/>
                <a:gd name="T1" fmla="*/ 15 h 15"/>
                <a:gd name="T2" fmla="*/ 3 w 3"/>
                <a:gd name="T3" fmla="*/ 2 h 15"/>
                <a:gd name="T4" fmla="*/ 0 w 3"/>
                <a:gd name="T5" fmla="*/ 0 h 15"/>
                <a:gd name="T6" fmla="*/ 0 w 3"/>
                <a:gd name="T7" fmla="*/ 13 h 15"/>
                <a:gd name="T8" fmla="*/ 3 w 3"/>
                <a:gd name="T9" fmla="*/ 15 h 15"/>
              </a:gdLst>
              <a:ahLst/>
              <a:cxnLst>
                <a:cxn ang="0">
                  <a:pos x="T0" y="T1"/>
                </a:cxn>
                <a:cxn ang="0">
                  <a:pos x="T2" y="T3"/>
                </a:cxn>
                <a:cxn ang="0">
                  <a:pos x="T4" y="T5"/>
                </a:cxn>
                <a:cxn ang="0">
                  <a:pos x="T6" y="T7"/>
                </a:cxn>
                <a:cxn ang="0">
                  <a:pos x="T8" y="T9"/>
                </a:cxn>
              </a:cxnLst>
              <a:rect l="0" t="0" r="r" b="b"/>
              <a:pathLst>
                <a:path w="3" h="15">
                  <a:moveTo>
                    <a:pt x="3" y="15"/>
                  </a:moveTo>
                  <a:lnTo>
                    <a:pt x="3" y="2"/>
                  </a:lnTo>
                  <a:cubicBezTo>
                    <a:pt x="3" y="1"/>
                    <a:pt x="1" y="1"/>
                    <a:pt x="0" y="0"/>
                  </a:cubicBezTo>
                  <a:lnTo>
                    <a:pt x="0" y="13"/>
                  </a:lnTo>
                  <a:cubicBezTo>
                    <a:pt x="1" y="14"/>
                    <a:pt x="3" y="15"/>
                    <a:pt x="3" y="15"/>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6" name="Freeform 266"/>
            <p:cNvSpPr>
              <a:spLocks noChangeAspect="1"/>
            </p:cNvSpPr>
            <p:nvPr/>
          </p:nvSpPr>
          <p:spPr bwMode="auto">
            <a:xfrm flipV="1">
              <a:off x="2249" y="1819"/>
              <a:ext cx="2" cy="59"/>
            </a:xfrm>
            <a:custGeom>
              <a:avLst/>
              <a:gdLst>
                <a:gd name="T0" fmla="*/ 3 w 3"/>
                <a:gd name="T1" fmla="*/ 80 h 82"/>
                <a:gd name="T2" fmla="*/ 3 w 3"/>
                <a:gd name="T3" fmla="*/ 23 h 82"/>
                <a:gd name="T4" fmla="*/ 3 w 3"/>
                <a:gd name="T5" fmla="*/ 18 h 82"/>
                <a:gd name="T6" fmla="*/ 3 w 3"/>
                <a:gd name="T7" fmla="*/ 3 h 82"/>
                <a:gd name="T8" fmla="*/ 0 w 3"/>
                <a:gd name="T9" fmla="*/ 0 h 82"/>
                <a:gd name="T10" fmla="*/ 0 w 3"/>
                <a:gd name="T11" fmla="*/ 59 h 82"/>
                <a:gd name="T12" fmla="*/ 1 w 3"/>
                <a:gd name="T13" fmla="*/ 58 h 82"/>
                <a:gd name="T14" fmla="*/ 0 w 3"/>
                <a:gd name="T15" fmla="*/ 60 h 82"/>
                <a:gd name="T16" fmla="*/ 0 w 3"/>
                <a:gd name="T17" fmla="*/ 82 h 82"/>
                <a:gd name="T18" fmla="*/ 3 w 3"/>
                <a:gd name="T19" fmla="*/ 80 h 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 h="82">
                  <a:moveTo>
                    <a:pt x="3" y="80"/>
                  </a:moveTo>
                  <a:lnTo>
                    <a:pt x="3" y="23"/>
                  </a:lnTo>
                  <a:cubicBezTo>
                    <a:pt x="3" y="22"/>
                    <a:pt x="2" y="21"/>
                    <a:pt x="3" y="18"/>
                  </a:cubicBezTo>
                  <a:lnTo>
                    <a:pt x="3" y="3"/>
                  </a:lnTo>
                  <a:cubicBezTo>
                    <a:pt x="3" y="3"/>
                    <a:pt x="1" y="2"/>
                    <a:pt x="0" y="0"/>
                  </a:cubicBezTo>
                  <a:lnTo>
                    <a:pt x="0" y="59"/>
                  </a:lnTo>
                  <a:cubicBezTo>
                    <a:pt x="0" y="59"/>
                    <a:pt x="0" y="59"/>
                    <a:pt x="1" y="58"/>
                  </a:cubicBezTo>
                  <a:cubicBezTo>
                    <a:pt x="0" y="59"/>
                    <a:pt x="0" y="60"/>
                    <a:pt x="0" y="60"/>
                  </a:cubicBezTo>
                  <a:lnTo>
                    <a:pt x="0" y="82"/>
                  </a:lnTo>
                  <a:cubicBezTo>
                    <a:pt x="1" y="82"/>
                    <a:pt x="3" y="81"/>
                    <a:pt x="3" y="8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7" name="Freeform 267"/>
            <p:cNvSpPr>
              <a:spLocks noChangeAspect="1"/>
            </p:cNvSpPr>
            <p:nvPr/>
          </p:nvSpPr>
          <p:spPr bwMode="auto">
            <a:xfrm flipV="1">
              <a:off x="2249" y="1881"/>
              <a:ext cx="2" cy="21"/>
            </a:xfrm>
            <a:custGeom>
              <a:avLst/>
              <a:gdLst>
                <a:gd name="T0" fmla="*/ 3 w 3"/>
                <a:gd name="T1" fmla="*/ 29 h 29"/>
                <a:gd name="T2" fmla="*/ 3 w 3"/>
                <a:gd name="T3" fmla="*/ 2 h 29"/>
                <a:gd name="T4" fmla="*/ 0 w 3"/>
                <a:gd name="T5" fmla="*/ 0 h 29"/>
                <a:gd name="T6" fmla="*/ 0 w 3"/>
                <a:gd name="T7" fmla="*/ 25 h 29"/>
                <a:gd name="T8" fmla="*/ 3 w 3"/>
                <a:gd name="T9" fmla="*/ 29 h 29"/>
              </a:gdLst>
              <a:ahLst/>
              <a:cxnLst>
                <a:cxn ang="0">
                  <a:pos x="T0" y="T1"/>
                </a:cxn>
                <a:cxn ang="0">
                  <a:pos x="T2" y="T3"/>
                </a:cxn>
                <a:cxn ang="0">
                  <a:pos x="T4" y="T5"/>
                </a:cxn>
                <a:cxn ang="0">
                  <a:pos x="T6" y="T7"/>
                </a:cxn>
                <a:cxn ang="0">
                  <a:pos x="T8" y="T9"/>
                </a:cxn>
              </a:cxnLst>
              <a:rect l="0" t="0" r="r" b="b"/>
              <a:pathLst>
                <a:path w="3" h="29">
                  <a:moveTo>
                    <a:pt x="3" y="29"/>
                  </a:moveTo>
                  <a:lnTo>
                    <a:pt x="3" y="2"/>
                  </a:lnTo>
                  <a:cubicBezTo>
                    <a:pt x="3" y="2"/>
                    <a:pt x="1" y="1"/>
                    <a:pt x="0" y="0"/>
                  </a:cubicBezTo>
                  <a:lnTo>
                    <a:pt x="0" y="25"/>
                  </a:lnTo>
                  <a:cubicBezTo>
                    <a:pt x="1" y="26"/>
                    <a:pt x="3" y="27"/>
                    <a:pt x="3" y="29"/>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8" name="Freeform 268"/>
            <p:cNvSpPr>
              <a:spLocks noChangeAspect="1"/>
            </p:cNvSpPr>
            <p:nvPr/>
          </p:nvSpPr>
          <p:spPr bwMode="auto">
            <a:xfrm flipV="1">
              <a:off x="2249" y="1907"/>
              <a:ext cx="2" cy="7"/>
            </a:xfrm>
            <a:custGeom>
              <a:avLst/>
              <a:gdLst>
                <a:gd name="T0" fmla="*/ 3 w 3"/>
                <a:gd name="T1" fmla="*/ 7 h 9"/>
                <a:gd name="T2" fmla="*/ 3 w 3"/>
                <a:gd name="T3" fmla="*/ 0 h 9"/>
                <a:gd name="T4" fmla="*/ 0 w 3"/>
                <a:gd name="T5" fmla="*/ 2 h 9"/>
                <a:gd name="T6" fmla="*/ 0 w 3"/>
                <a:gd name="T7" fmla="*/ 9 h 9"/>
                <a:gd name="T8" fmla="*/ 3 w 3"/>
                <a:gd name="T9" fmla="*/ 7 h 9"/>
              </a:gdLst>
              <a:ahLst/>
              <a:cxnLst>
                <a:cxn ang="0">
                  <a:pos x="T0" y="T1"/>
                </a:cxn>
                <a:cxn ang="0">
                  <a:pos x="T2" y="T3"/>
                </a:cxn>
                <a:cxn ang="0">
                  <a:pos x="T4" y="T5"/>
                </a:cxn>
                <a:cxn ang="0">
                  <a:pos x="T6" y="T7"/>
                </a:cxn>
                <a:cxn ang="0">
                  <a:pos x="T8" y="T9"/>
                </a:cxn>
              </a:cxnLst>
              <a:rect l="0" t="0" r="r" b="b"/>
              <a:pathLst>
                <a:path w="3" h="9">
                  <a:moveTo>
                    <a:pt x="3" y="7"/>
                  </a:moveTo>
                  <a:lnTo>
                    <a:pt x="3" y="0"/>
                  </a:lnTo>
                  <a:cubicBezTo>
                    <a:pt x="3" y="1"/>
                    <a:pt x="1" y="1"/>
                    <a:pt x="0" y="2"/>
                  </a:cubicBezTo>
                  <a:lnTo>
                    <a:pt x="0" y="9"/>
                  </a:lnTo>
                  <a:lnTo>
                    <a:pt x="3" y="7"/>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89" name="Freeform 269"/>
            <p:cNvSpPr>
              <a:spLocks noChangeAspect="1"/>
            </p:cNvSpPr>
            <p:nvPr/>
          </p:nvSpPr>
          <p:spPr bwMode="auto">
            <a:xfrm flipV="1">
              <a:off x="2241" y="1800"/>
              <a:ext cx="8" cy="83"/>
            </a:xfrm>
            <a:custGeom>
              <a:avLst/>
              <a:gdLst>
                <a:gd name="T0" fmla="*/ 12 w 12"/>
                <a:gd name="T1" fmla="*/ 116 h 116"/>
                <a:gd name="T2" fmla="*/ 12 w 12"/>
                <a:gd name="T3" fmla="*/ 103 h 116"/>
                <a:gd name="T4" fmla="*/ 9 w 12"/>
                <a:gd name="T5" fmla="*/ 100 h 116"/>
                <a:gd name="T6" fmla="*/ 12 w 12"/>
                <a:gd name="T7" fmla="*/ 89 h 116"/>
                <a:gd name="T8" fmla="*/ 12 w 12"/>
                <a:gd name="T9" fmla="*/ 67 h 116"/>
                <a:gd name="T10" fmla="*/ 12 w 12"/>
                <a:gd name="T11" fmla="*/ 70 h 116"/>
                <a:gd name="T12" fmla="*/ 12 w 12"/>
                <a:gd name="T13" fmla="*/ 66 h 116"/>
                <a:gd name="T14" fmla="*/ 12 w 12"/>
                <a:gd name="T15" fmla="*/ 7 h 116"/>
                <a:gd name="T16" fmla="*/ 3 w 12"/>
                <a:gd name="T17" fmla="*/ 0 h 116"/>
                <a:gd name="T18" fmla="*/ 3 w 12"/>
                <a:gd name="T19" fmla="*/ 20 h 116"/>
                <a:gd name="T20" fmla="*/ 6 w 12"/>
                <a:gd name="T21" fmla="*/ 22 h 116"/>
                <a:gd name="T22" fmla="*/ 4 w 12"/>
                <a:gd name="T23" fmla="*/ 25 h 116"/>
                <a:gd name="T24" fmla="*/ 3 w 12"/>
                <a:gd name="T25" fmla="*/ 24 h 116"/>
                <a:gd name="T26" fmla="*/ 3 w 12"/>
                <a:gd name="T27" fmla="*/ 112 h 116"/>
                <a:gd name="T28" fmla="*/ 9 w 12"/>
                <a:gd name="T29" fmla="*/ 115 h 116"/>
                <a:gd name="T30" fmla="*/ 12 w 12"/>
                <a:gd name="T31" fmla="*/ 11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2" h="116">
                  <a:moveTo>
                    <a:pt x="12" y="116"/>
                  </a:moveTo>
                  <a:lnTo>
                    <a:pt x="12" y="103"/>
                  </a:lnTo>
                  <a:cubicBezTo>
                    <a:pt x="10" y="101"/>
                    <a:pt x="9" y="100"/>
                    <a:pt x="9" y="100"/>
                  </a:cubicBezTo>
                  <a:cubicBezTo>
                    <a:pt x="9" y="95"/>
                    <a:pt x="10" y="92"/>
                    <a:pt x="12" y="89"/>
                  </a:cubicBezTo>
                  <a:lnTo>
                    <a:pt x="12" y="67"/>
                  </a:lnTo>
                  <a:cubicBezTo>
                    <a:pt x="12" y="69"/>
                    <a:pt x="12" y="70"/>
                    <a:pt x="12" y="70"/>
                  </a:cubicBezTo>
                  <a:cubicBezTo>
                    <a:pt x="11" y="68"/>
                    <a:pt x="12" y="67"/>
                    <a:pt x="12" y="66"/>
                  </a:cubicBezTo>
                  <a:lnTo>
                    <a:pt x="12" y="7"/>
                  </a:lnTo>
                  <a:cubicBezTo>
                    <a:pt x="9" y="5"/>
                    <a:pt x="6" y="2"/>
                    <a:pt x="3" y="0"/>
                  </a:cubicBezTo>
                  <a:lnTo>
                    <a:pt x="3" y="20"/>
                  </a:lnTo>
                  <a:cubicBezTo>
                    <a:pt x="5" y="20"/>
                    <a:pt x="0" y="20"/>
                    <a:pt x="6" y="22"/>
                  </a:cubicBezTo>
                  <a:lnTo>
                    <a:pt x="4" y="25"/>
                  </a:lnTo>
                  <a:cubicBezTo>
                    <a:pt x="3" y="24"/>
                    <a:pt x="3" y="24"/>
                    <a:pt x="3" y="24"/>
                  </a:cubicBezTo>
                  <a:lnTo>
                    <a:pt x="3" y="112"/>
                  </a:lnTo>
                  <a:cubicBezTo>
                    <a:pt x="5" y="113"/>
                    <a:pt x="7" y="114"/>
                    <a:pt x="9" y="115"/>
                  </a:cubicBezTo>
                  <a:cubicBezTo>
                    <a:pt x="9" y="115"/>
                    <a:pt x="11" y="116"/>
                    <a:pt x="12" y="116"/>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0" name="Freeform 270"/>
            <p:cNvSpPr>
              <a:spLocks noChangeAspect="1"/>
            </p:cNvSpPr>
            <p:nvPr/>
          </p:nvSpPr>
          <p:spPr bwMode="auto">
            <a:xfrm flipV="1">
              <a:off x="2243" y="1884"/>
              <a:ext cx="6" cy="28"/>
            </a:xfrm>
            <a:custGeom>
              <a:avLst/>
              <a:gdLst>
                <a:gd name="T0" fmla="*/ 9 w 9"/>
                <a:gd name="T1" fmla="*/ 40 h 40"/>
                <a:gd name="T2" fmla="*/ 9 w 9"/>
                <a:gd name="T3" fmla="*/ 15 h 40"/>
                <a:gd name="T4" fmla="*/ 5 w 9"/>
                <a:gd name="T5" fmla="*/ 12 h 40"/>
                <a:gd name="T6" fmla="*/ 5 w 9"/>
                <a:gd name="T7" fmla="*/ 8 h 40"/>
                <a:gd name="T8" fmla="*/ 9 w 9"/>
                <a:gd name="T9" fmla="*/ 7 h 40"/>
                <a:gd name="T10" fmla="*/ 9 w 9"/>
                <a:gd name="T11" fmla="*/ 0 h 40"/>
                <a:gd name="T12" fmla="*/ 0 w 9"/>
                <a:gd name="T13" fmla="*/ 8 h 40"/>
                <a:gd name="T14" fmla="*/ 0 w 9"/>
                <a:gd name="T15" fmla="*/ 26 h 40"/>
                <a:gd name="T16" fmla="*/ 9 w 9"/>
                <a:gd name="T17" fmla="*/ 4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40">
                  <a:moveTo>
                    <a:pt x="9" y="40"/>
                  </a:moveTo>
                  <a:lnTo>
                    <a:pt x="9" y="15"/>
                  </a:lnTo>
                  <a:cubicBezTo>
                    <a:pt x="8" y="14"/>
                    <a:pt x="6" y="14"/>
                    <a:pt x="5" y="12"/>
                  </a:cubicBezTo>
                  <a:lnTo>
                    <a:pt x="5" y="8"/>
                  </a:lnTo>
                  <a:lnTo>
                    <a:pt x="9" y="7"/>
                  </a:lnTo>
                  <a:lnTo>
                    <a:pt x="9" y="0"/>
                  </a:lnTo>
                  <a:cubicBezTo>
                    <a:pt x="6" y="3"/>
                    <a:pt x="3" y="5"/>
                    <a:pt x="0" y="8"/>
                  </a:cubicBezTo>
                  <a:lnTo>
                    <a:pt x="0" y="26"/>
                  </a:lnTo>
                  <a:cubicBezTo>
                    <a:pt x="2" y="30"/>
                    <a:pt x="5" y="35"/>
                    <a:pt x="9" y="4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1" name="Freeform 271"/>
            <p:cNvSpPr>
              <a:spLocks noChangeAspect="1"/>
            </p:cNvSpPr>
            <p:nvPr/>
          </p:nvSpPr>
          <p:spPr bwMode="auto">
            <a:xfrm flipV="1">
              <a:off x="2241" y="1803"/>
              <a:ext cx="2" cy="80"/>
            </a:xfrm>
            <a:custGeom>
              <a:avLst/>
              <a:gdLst>
                <a:gd name="T0" fmla="*/ 3 w 3"/>
                <a:gd name="T1" fmla="*/ 112 h 112"/>
                <a:gd name="T2" fmla="*/ 3 w 3"/>
                <a:gd name="T3" fmla="*/ 24 h 112"/>
                <a:gd name="T4" fmla="*/ 0 w 3"/>
                <a:gd name="T5" fmla="*/ 19 h 112"/>
                <a:gd name="T6" fmla="*/ 3 w 3"/>
                <a:gd name="T7" fmla="*/ 20 h 112"/>
                <a:gd name="T8" fmla="*/ 3 w 3"/>
                <a:gd name="T9" fmla="*/ 0 h 112"/>
                <a:gd name="T10" fmla="*/ 1 w 3"/>
                <a:gd name="T11" fmla="*/ 0 h 112"/>
                <a:gd name="T12" fmla="*/ 0 w 3"/>
                <a:gd name="T13" fmla="*/ 0 h 112"/>
                <a:gd name="T14" fmla="*/ 0 w 3"/>
                <a:gd name="T15" fmla="*/ 51 h 112"/>
                <a:gd name="T16" fmla="*/ 0 w 3"/>
                <a:gd name="T17" fmla="*/ 51 h 112"/>
                <a:gd name="T18" fmla="*/ 0 w 3"/>
                <a:gd name="T19" fmla="*/ 66 h 112"/>
                <a:gd name="T20" fmla="*/ 0 w 3"/>
                <a:gd name="T21" fmla="*/ 66 h 112"/>
                <a:gd name="T22" fmla="*/ 0 w 3"/>
                <a:gd name="T23" fmla="*/ 80 h 112"/>
                <a:gd name="T24" fmla="*/ 0 w 3"/>
                <a:gd name="T25" fmla="*/ 82 h 112"/>
                <a:gd name="T26" fmla="*/ 0 w 3"/>
                <a:gd name="T27" fmla="*/ 91 h 112"/>
                <a:gd name="T28" fmla="*/ 0 w 3"/>
                <a:gd name="T29" fmla="*/ 90 h 112"/>
                <a:gd name="T30" fmla="*/ 0 w 3"/>
                <a:gd name="T31" fmla="*/ 108 h 112"/>
                <a:gd name="T32" fmla="*/ 3 w 3"/>
                <a:gd name="T33"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112">
                  <a:moveTo>
                    <a:pt x="3" y="112"/>
                  </a:moveTo>
                  <a:lnTo>
                    <a:pt x="3" y="24"/>
                  </a:lnTo>
                  <a:cubicBezTo>
                    <a:pt x="2" y="23"/>
                    <a:pt x="2" y="22"/>
                    <a:pt x="0" y="19"/>
                  </a:cubicBezTo>
                  <a:cubicBezTo>
                    <a:pt x="1" y="20"/>
                    <a:pt x="3" y="20"/>
                    <a:pt x="3" y="20"/>
                  </a:cubicBezTo>
                  <a:lnTo>
                    <a:pt x="3" y="0"/>
                  </a:lnTo>
                  <a:cubicBezTo>
                    <a:pt x="2" y="0"/>
                    <a:pt x="1" y="0"/>
                    <a:pt x="1" y="0"/>
                  </a:cubicBezTo>
                  <a:cubicBezTo>
                    <a:pt x="0" y="0"/>
                    <a:pt x="0" y="0"/>
                    <a:pt x="0" y="0"/>
                  </a:cubicBezTo>
                  <a:lnTo>
                    <a:pt x="0" y="51"/>
                  </a:lnTo>
                  <a:cubicBezTo>
                    <a:pt x="0" y="51"/>
                    <a:pt x="0" y="51"/>
                    <a:pt x="0" y="51"/>
                  </a:cubicBezTo>
                  <a:lnTo>
                    <a:pt x="0" y="66"/>
                  </a:lnTo>
                  <a:cubicBezTo>
                    <a:pt x="0" y="66"/>
                    <a:pt x="0" y="66"/>
                    <a:pt x="0" y="66"/>
                  </a:cubicBezTo>
                  <a:lnTo>
                    <a:pt x="0" y="80"/>
                  </a:lnTo>
                  <a:cubicBezTo>
                    <a:pt x="0" y="80"/>
                    <a:pt x="0" y="81"/>
                    <a:pt x="0" y="82"/>
                  </a:cubicBezTo>
                  <a:cubicBezTo>
                    <a:pt x="1" y="84"/>
                    <a:pt x="1" y="88"/>
                    <a:pt x="0" y="91"/>
                  </a:cubicBezTo>
                  <a:cubicBezTo>
                    <a:pt x="0" y="91"/>
                    <a:pt x="0" y="91"/>
                    <a:pt x="0" y="90"/>
                  </a:cubicBezTo>
                  <a:lnTo>
                    <a:pt x="0" y="108"/>
                  </a:lnTo>
                  <a:cubicBezTo>
                    <a:pt x="0" y="110"/>
                    <a:pt x="2" y="111"/>
                    <a:pt x="3" y="112"/>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2" name="Freeform 272"/>
            <p:cNvSpPr>
              <a:spLocks noChangeAspect="1"/>
            </p:cNvSpPr>
            <p:nvPr/>
          </p:nvSpPr>
          <p:spPr bwMode="auto">
            <a:xfrm flipV="1">
              <a:off x="2241" y="1894"/>
              <a:ext cx="2" cy="13"/>
            </a:xfrm>
            <a:custGeom>
              <a:avLst/>
              <a:gdLst>
                <a:gd name="T0" fmla="*/ 3 w 3"/>
                <a:gd name="T1" fmla="*/ 18 h 18"/>
                <a:gd name="T2" fmla="*/ 3 w 3"/>
                <a:gd name="T3" fmla="*/ 0 h 18"/>
                <a:gd name="T4" fmla="*/ 0 w 3"/>
                <a:gd name="T5" fmla="*/ 3 h 18"/>
                <a:gd name="T6" fmla="*/ 0 w 3"/>
                <a:gd name="T7" fmla="*/ 10 h 18"/>
                <a:gd name="T8" fmla="*/ 3 w 3"/>
                <a:gd name="T9" fmla="*/ 18 h 18"/>
              </a:gdLst>
              <a:ahLst/>
              <a:cxnLst>
                <a:cxn ang="0">
                  <a:pos x="T0" y="T1"/>
                </a:cxn>
                <a:cxn ang="0">
                  <a:pos x="T2" y="T3"/>
                </a:cxn>
                <a:cxn ang="0">
                  <a:pos x="T4" y="T5"/>
                </a:cxn>
                <a:cxn ang="0">
                  <a:pos x="T6" y="T7"/>
                </a:cxn>
                <a:cxn ang="0">
                  <a:pos x="T8" y="T9"/>
                </a:cxn>
              </a:cxnLst>
              <a:rect l="0" t="0" r="r" b="b"/>
              <a:pathLst>
                <a:path w="3" h="18">
                  <a:moveTo>
                    <a:pt x="3" y="18"/>
                  </a:moveTo>
                  <a:lnTo>
                    <a:pt x="3" y="0"/>
                  </a:lnTo>
                  <a:cubicBezTo>
                    <a:pt x="2" y="1"/>
                    <a:pt x="0" y="2"/>
                    <a:pt x="0" y="3"/>
                  </a:cubicBezTo>
                  <a:lnTo>
                    <a:pt x="0" y="10"/>
                  </a:lnTo>
                  <a:cubicBezTo>
                    <a:pt x="0" y="10"/>
                    <a:pt x="0" y="14"/>
                    <a:pt x="3" y="18"/>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3" name="Freeform 273"/>
            <p:cNvSpPr>
              <a:spLocks noChangeAspect="1"/>
            </p:cNvSpPr>
            <p:nvPr/>
          </p:nvSpPr>
          <p:spPr bwMode="auto">
            <a:xfrm flipV="1">
              <a:off x="2206" y="1806"/>
              <a:ext cx="35" cy="114"/>
            </a:xfrm>
            <a:custGeom>
              <a:avLst/>
              <a:gdLst>
                <a:gd name="T0" fmla="*/ 49 w 49"/>
                <a:gd name="T1" fmla="*/ 160 h 160"/>
                <a:gd name="T2" fmla="*/ 49 w 49"/>
                <a:gd name="T3" fmla="*/ 142 h 160"/>
                <a:gd name="T4" fmla="*/ 34 w 49"/>
                <a:gd name="T5" fmla="*/ 115 h 160"/>
                <a:gd name="T6" fmla="*/ 23 w 49"/>
                <a:gd name="T7" fmla="*/ 103 h 160"/>
                <a:gd name="T8" fmla="*/ 23 w 49"/>
                <a:gd name="T9" fmla="*/ 99 h 160"/>
                <a:gd name="T10" fmla="*/ 28 w 49"/>
                <a:gd name="T11" fmla="*/ 84 h 160"/>
                <a:gd name="T12" fmla="*/ 49 w 49"/>
                <a:gd name="T13" fmla="*/ 28 h 160"/>
                <a:gd name="T14" fmla="*/ 49 w 49"/>
                <a:gd name="T15" fmla="*/ 21 h 160"/>
                <a:gd name="T16" fmla="*/ 32 w 49"/>
                <a:gd name="T17" fmla="*/ 50 h 160"/>
                <a:gd name="T18" fmla="*/ 29 w 49"/>
                <a:gd name="T19" fmla="*/ 50 h 160"/>
                <a:gd name="T20" fmla="*/ 29 w 49"/>
                <a:gd name="T21" fmla="*/ 42 h 160"/>
                <a:gd name="T22" fmla="*/ 10 w 49"/>
                <a:gd name="T23" fmla="*/ 0 h 160"/>
                <a:gd name="T24" fmla="*/ 0 w 49"/>
                <a:gd name="T25" fmla="*/ 21 h 160"/>
                <a:gd name="T26" fmla="*/ 0 w 49"/>
                <a:gd name="T27" fmla="*/ 40 h 160"/>
                <a:gd name="T28" fmla="*/ 4 w 49"/>
                <a:gd name="T29" fmla="*/ 54 h 160"/>
                <a:gd name="T30" fmla="*/ 4 w 49"/>
                <a:gd name="T31" fmla="*/ 69 h 160"/>
                <a:gd name="T32" fmla="*/ 8 w 49"/>
                <a:gd name="T33" fmla="*/ 103 h 160"/>
                <a:gd name="T34" fmla="*/ 8 w 49"/>
                <a:gd name="T35" fmla="*/ 111 h 160"/>
                <a:gd name="T36" fmla="*/ 14 w 49"/>
                <a:gd name="T37" fmla="*/ 140 h 160"/>
                <a:gd name="T38" fmla="*/ 17 w 49"/>
                <a:gd name="T39" fmla="*/ 140 h 160"/>
                <a:gd name="T40" fmla="*/ 17 w 49"/>
                <a:gd name="T41" fmla="*/ 100 h 160"/>
                <a:gd name="T42" fmla="*/ 13 w 49"/>
                <a:gd name="T43" fmla="*/ 73 h 160"/>
                <a:gd name="T44" fmla="*/ 13 w 49"/>
                <a:gd name="T45" fmla="*/ 65 h 160"/>
                <a:gd name="T46" fmla="*/ 11 w 49"/>
                <a:gd name="T47" fmla="*/ 56 h 160"/>
                <a:gd name="T48" fmla="*/ 11 w 49"/>
                <a:gd name="T49" fmla="*/ 24 h 160"/>
                <a:gd name="T50" fmla="*/ 20 w 49"/>
                <a:gd name="T51" fmla="*/ 48 h 160"/>
                <a:gd name="T52" fmla="*/ 20 w 49"/>
                <a:gd name="T53" fmla="*/ 90 h 160"/>
                <a:gd name="T54" fmla="*/ 18 w 49"/>
                <a:gd name="T55" fmla="*/ 99 h 160"/>
                <a:gd name="T56" fmla="*/ 18 w 49"/>
                <a:gd name="T57" fmla="*/ 109 h 160"/>
                <a:gd name="T58" fmla="*/ 49 w 49"/>
                <a:gd name="T59" fmla="*/ 16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9" h="160">
                  <a:moveTo>
                    <a:pt x="49" y="160"/>
                  </a:moveTo>
                  <a:lnTo>
                    <a:pt x="49" y="142"/>
                  </a:lnTo>
                  <a:cubicBezTo>
                    <a:pt x="39" y="136"/>
                    <a:pt x="38" y="120"/>
                    <a:pt x="34" y="115"/>
                  </a:cubicBezTo>
                  <a:cubicBezTo>
                    <a:pt x="34" y="115"/>
                    <a:pt x="23" y="103"/>
                    <a:pt x="23" y="103"/>
                  </a:cubicBezTo>
                  <a:lnTo>
                    <a:pt x="23" y="99"/>
                  </a:lnTo>
                  <a:cubicBezTo>
                    <a:pt x="23" y="95"/>
                    <a:pt x="27" y="87"/>
                    <a:pt x="28" y="84"/>
                  </a:cubicBezTo>
                  <a:cubicBezTo>
                    <a:pt x="34" y="59"/>
                    <a:pt x="24" y="66"/>
                    <a:pt x="49" y="28"/>
                  </a:cubicBezTo>
                  <a:lnTo>
                    <a:pt x="49" y="21"/>
                  </a:lnTo>
                  <a:cubicBezTo>
                    <a:pt x="38" y="32"/>
                    <a:pt x="32" y="42"/>
                    <a:pt x="32" y="50"/>
                  </a:cubicBezTo>
                  <a:lnTo>
                    <a:pt x="29" y="50"/>
                  </a:lnTo>
                  <a:cubicBezTo>
                    <a:pt x="29" y="47"/>
                    <a:pt x="29" y="45"/>
                    <a:pt x="29" y="42"/>
                  </a:cubicBezTo>
                  <a:cubicBezTo>
                    <a:pt x="29" y="42"/>
                    <a:pt x="14" y="0"/>
                    <a:pt x="10" y="0"/>
                  </a:cubicBezTo>
                  <a:cubicBezTo>
                    <a:pt x="1" y="0"/>
                    <a:pt x="0" y="19"/>
                    <a:pt x="0" y="21"/>
                  </a:cubicBezTo>
                  <a:lnTo>
                    <a:pt x="0" y="40"/>
                  </a:lnTo>
                  <a:cubicBezTo>
                    <a:pt x="0" y="40"/>
                    <a:pt x="4" y="42"/>
                    <a:pt x="4" y="54"/>
                  </a:cubicBezTo>
                  <a:lnTo>
                    <a:pt x="4" y="69"/>
                  </a:lnTo>
                  <a:cubicBezTo>
                    <a:pt x="4" y="88"/>
                    <a:pt x="8" y="100"/>
                    <a:pt x="8" y="103"/>
                  </a:cubicBezTo>
                  <a:lnTo>
                    <a:pt x="8" y="111"/>
                  </a:lnTo>
                  <a:cubicBezTo>
                    <a:pt x="8" y="111"/>
                    <a:pt x="10" y="128"/>
                    <a:pt x="14" y="140"/>
                  </a:cubicBezTo>
                  <a:lnTo>
                    <a:pt x="17" y="140"/>
                  </a:lnTo>
                  <a:lnTo>
                    <a:pt x="17" y="100"/>
                  </a:lnTo>
                  <a:cubicBezTo>
                    <a:pt x="17" y="100"/>
                    <a:pt x="13" y="97"/>
                    <a:pt x="13" y="73"/>
                  </a:cubicBezTo>
                  <a:lnTo>
                    <a:pt x="13" y="65"/>
                  </a:lnTo>
                  <a:cubicBezTo>
                    <a:pt x="13" y="65"/>
                    <a:pt x="12" y="66"/>
                    <a:pt x="11" y="56"/>
                  </a:cubicBezTo>
                  <a:lnTo>
                    <a:pt x="11" y="24"/>
                  </a:lnTo>
                  <a:cubicBezTo>
                    <a:pt x="12" y="25"/>
                    <a:pt x="20" y="39"/>
                    <a:pt x="20" y="48"/>
                  </a:cubicBezTo>
                  <a:cubicBezTo>
                    <a:pt x="20" y="53"/>
                    <a:pt x="20" y="73"/>
                    <a:pt x="20" y="90"/>
                  </a:cubicBezTo>
                  <a:cubicBezTo>
                    <a:pt x="20" y="90"/>
                    <a:pt x="18" y="96"/>
                    <a:pt x="18" y="99"/>
                  </a:cubicBezTo>
                  <a:lnTo>
                    <a:pt x="18" y="109"/>
                  </a:lnTo>
                  <a:cubicBezTo>
                    <a:pt x="19" y="111"/>
                    <a:pt x="30" y="145"/>
                    <a:pt x="49" y="16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4" name="Freeform 274"/>
            <p:cNvSpPr>
              <a:spLocks noChangeAspect="1"/>
            </p:cNvSpPr>
            <p:nvPr/>
          </p:nvSpPr>
          <p:spPr bwMode="auto">
            <a:xfrm flipV="1">
              <a:off x="2234" y="1826"/>
              <a:ext cx="7" cy="10"/>
            </a:xfrm>
            <a:custGeom>
              <a:avLst/>
              <a:gdLst>
                <a:gd name="T0" fmla="*/ 9 w 9"/>
                <a:gd name="T1" fmla="*/ 15 h 15"/>
                <a:gd name="T2" fmla="*/ 0 w 9"/>
                <a:gd name="T3" fmla="*/ 5 h 15"/>
                <a:gd name="T4" fmla="*/ 9 w 9"/>
                <a:gd name="T5" fmla="*/ 1 h 15"/>
                <a:gd name="T6" fmla="*/ 9 w 9"/>
                <a:gd name="T7" fmla="*/ 15 h 15"/>
              </a:gdLst>
              <a:ahLst/>
              <a:cxnLst>
                <a:cxn ang="0">
                  <a:pos x="T0" y="T1"/>
                </a:cxn>
                <a:cxn ang="0">
                  <a:pos x="T2" y="T3"/>
                </a:cxn>
                <a:cxn ang="0">
                  <a:pos x="T4" y="T5"/>
                </a:cxn>
                <a:cxn ang="0">
                  <a:pos x="T6" y="T7"/>
                </a:cxn>
              </a:cxnLst>
              <a:rect l="0" t="0" r="r" b="b"/>
              <a:pathLst>
                <a:path w="9" h="15">
                  <a:moveTo>
                    <a:pt x="9" y="15"/>
                  </a:moveTo>
                  <a:cubicBezTo>
                    <a:pt x="6" y="13"/>
                    <a:pt x="0" y="13"/>
                    <a:pt x="0" y="5"/>
                  </a:cubicBezTo>
                  <a:cubicBezTo>
                    <a:pt x="0" y="0"/>
                    <a:pt x="4" y="4"/>
                    <a:pt x="9" y="1"/>
                  </a:cubicBezTo>
                  <a:lnTo>
                    <a:pt x="9" y="15"/>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5" name="Freeform 275"/>
            <p:cNvSpPr>
              <a:spLocks noChangeAspect="1"/>
            </p:cNvSpPr>
            <p:nvPr/>
          </p:nvSpPr>
          <p:spPr bwMode="auto">
            <a:xfrm flipV="1">
              <a:off x="2232" y="1846"/>
              <a:ext cx="9" cy="37"/>
            </a:xfrm>
            <a:custGeom>
              <a:avLst/>
              <a:gdLst>
                <a:gd name="T0" fmla="*/ 12 w 12"/>
                <a:gd name="T1" fmla="*/ 51 h 51"/>
                <a:gd name="T2" fmla="*/ 3 w 12"/>
                <a:gd name="T3" fmla="*/ 44 h 51"/>
                <a:gd name="T4" fmla="*/ 9 w 12"/>
                <a:gd name="T5" fmla="*/ 29 h 51"/>
                <a:gd name="T6" fmla="*/ 0 w 12"/>
                <a:gd name="T7" fmla="*/ 13 h 51"/>
                <a:gd name="T8" fmla="*/ 12 w 12"/>
                <a:gd name="T9" fmla="*/ 0 h 51"/>
                <a:gd name="T10" fmla="*/ 12 w 12"/>
                <a:gd name="T11" fmla="*/ 51 h 51"/>
              </a:gdLst>
              <a:ahLst/>
              <a:cxnLst>
                <a:cxn ang="0">
                  <a:pos x="T0" y="T1"/>
                </a:cxn>
                <a:cxn ang="0">
                  <a:pos x="T2" y="T3"/>
                </a:cxn>
                <a:cxn ang="0">
                  <a:pos x="T4" y="T5"/>
                </a:cxn>
                <a:cxn ang="0">
                  <a:pos x="T6" y="T7"/>
                </a:cxn>
                <a:cxn ang="0">
                  <a:pos x="T8" y="T9"/>
                </a:cxn>
                <a:cxn ang="0">
                  <a:pos x="T10" y="T11"/>
                </a:cxn>
              </a:cxnLst>
              <a:rect l="0" t="0" r="r" b="b"/>
              <a:pathLst>
                <a:path w="12" h="51">
                  <a:moveTo>
                    <a:pt x="12" y="51"/>
                  </a:moveTo>
                  <a:cubicBezTo>
                    <a:pt x="5" y="46"/>
                    <a:pt x="3" y="51"/>
                    <a:pt x="3" y="44"/>
                  </a:cubicBezTo>
                  <a:cubicBezTo>
                    <a:pt x="3" y="36"/>
                    <a:pt x="9" y="35"/>
                    <a:pt x="9" y="29"/>
                  </a:cubicBezTo>
                  <a:cubicBezTo>
                    <a:pt x="9" y="26"/>
                    <a:pt x="0" y="16"/>
                    <a:pt x="0" y="13"/>
                  </a:cubicBezTo>
                  <a:cubicBezTo>
                    <a:pt x="0" y="7"/>
                    <a:pt x="5" y="1"/>
                    <a:pt x="12" y="0"/>
                  </a:cubicBezTo>
                  <a:lnTo>
                    <a:pt x="12" y="51"/>
                  </a:ln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6" name="Freeform 276"/>
            <p:cNvSpPr>
              <a:spLocks noChangeAspect="1"/>
            </p:cNvSpPr>
            <p:nvPr/>
          </p:nvSpPr>
          <p:spPr bwMode="auto">
            <a:xfrm flipV="1">
              <a:off x="2138" y="1852"/>
              <a:ext cx="20" cy="16"/>
            </a:xfrm>
            <a:custGeom>
              <a:avLst/>
              <a:gdLst>
                <a:gd name="T0" fmla="*/ 0 w 27"/>
                <a:gd name="T1" fmla="*/ 0 h 23"/>
                <a:gd name="T2" fmla="*/ 0 w 27"/>
                <a:gd name="T3" fmla="*/ 17 h 23"/>
                <a:gd name="T4" fmla="*/ 22 w 27"/>
                <a:gd name="T5" fmla="*/ 23 h 23"/>
                <a:gd name="T6" fmla="*/ 27 w 27"/>
                <a:gd name="T7" fmla="*/ 20 h 23"/>
                <a:gd name="T8" fmla="*/ 0 w 27"/>
                <a:gd name="T9" fmla="*/ 0 h 23"/>
              </a:gdLst>
              <a:ahLst/>
              <a:cxnLst>
                <a:cxn ang="0">
                  <a:pos x="T0" y="T1"/>
                </a:cxn>
                <a:cxn ang="0">
                  <a:pos x="T2" y="T3"/>
                </a:cxn>
                <a:cxn ang="0">
                  <a:pos x="T4" y="T5"/>
                </a:cxn>
                <a:cxn ang="0">
                  <a:pos x="T6" y="T7"/>
                </a:cxn>
                <a:cxn ang="0">
                  <a:pos x="T8" y="T9"/>
                </a:cxn>
              </a:cxnLst>
              <a:rect l="0" t="0" r="r" b="b"/>
              <a:pathLst>
                <a:path w="27" h="23">
                  <a:moveTo>
                    <a:pt x="0" y="0"/>
                  </a:moveTo>
                  <a:lnTo>
                    <a:pt x="0" y="17"/>
                  </a:lnTo>
                  <a:cubicBezTo>
                    <a:pt x="7" y="20"/>
                    <a:pt x="16" y="23"/>
                    <a:pt x="22" y="23"/>
                  </a:cubicBezTo>
                  <a:cubicBezTo>
                    <a:pt x="26" y="23"/>
                    <a:pt x="27" y="23"/>
                    <a:pt x="27" y="20"/>
                  </a:cubicBezTo>
                  <a:cubicBezTo>
                    <a:pt x="27" y="14"/>
                    <a:pt x="12" y="7"/>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7" name="Freeform 277"/>
            <p:cNvSpPr>
              <a:spLocks noChangeAspect="1"/>
            </p:cNvSpPr>
            <p:nvPr/>
          </p:nvSpPr>
          <p:spPr bwMode="auto">
            <a:xfrm flipV="1">
              <a:off x="2138" y="1811"/>
              <a:ext cx="31" cy="39"/>
            </a:xfrm>
            <a:custGeom>
              <a:avLst/>
              <a:gdLst>
                <a:gd name="T0" fmla="*/ 0 w 43"/>
                <a:gd name="T1" fmla="*/ 0 h 54"/>
                <a:gd name="T2" fmla="*/ 0 w 43"/>
                <a:gd name="T3" fmla="*/ 20 h 54"/>
                <a:gd name="T4" fmla="*/ 9 w 43"/>
                <a:gd name="T5" fmla="*/ 36 h 54"/>
                <a:gd name="T6" fmla="*/ 9 w 43"/>
                <a:gd name="T7" fmla="*/ 39 h 54"/>
                <a:gd name="T8" fmla="*/ 7 w 43"/>
                <a:gd name="T9" fmla="*/ 39 h 54"/>
                <a:gd name="T10" fmla="*/ 0 w 43"/>
                <a:gd name="T11" fmla="*/ 35 h 54"/>
                <a:gd name="T12" fmla="*/ 0 w 43"/>
                <a:gd name="T13" fmla="*/ 50 h 54"/>
                <a:gd name="T14" fmla="*/ 17 w 43"/>
                <a:gd name="T15" fmla="*/ 54 h 54"/>
                <a:gd name="T16" fmla="*/ 32 w 43"/>
                <a:gd name="T17" fmla="*/ 54 h 54"/>
                <a:gd name="T18" fmla="*/ 43 w 43"/>
                <a:gd name="T19" fmla="*/ 41 h 54"/>
                <a:gd name="T20" fmla="*/ 2 w 43"/>
                <a:gd name="T21" fmla="*/ 2 h 54"/>
                <a:gd name="T22" fmla="*/ 0 w 43"/>
                <a:gd name="T23" fmla="*/ 0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 h="54">
                  <a:moveTo>
                    <a:pt x="0" y="0"/>
                  </a:moveTo>
                  <a:lnTo>
                    <a:pt x="0" y="20"/>
                  </a:lnTo>
                  <a:lnTo>
                    <a:pt x="9" y="36"/>
                  </a:lnTo>
                  <a:lnTo>
                    <a:pt x="9" y="39"/>
                  </a:lnTo>
                  <a:lnTo>
                    <a:pt x="7" y="39"/>
                  </a:lnTo>
                  <a:cubicBezTo>
                    <a:pt x="5" y="36"/>
                    <a:pt x="2" y="36"/>
                    <a:pt x="0" y="35"/>
                  </a:cubicBezTo>
                  <a:lnTo>
                    <a:pt x="0" y="50"/>
                  </a:lnTo>
                  <a:cubicBezTo>
                    <a:pt x="5" y="51"/>
                    <a:pt x="12" y="54"/>
                    <a:pt x="17" y="54"/>
                  </a:cubicBezTo>
                  <a:lnTo>
                    <a:pt x="32" y="54"/>
                  </a:lnTo>
                  <a:cubicBezTo>
                    <a:pt x="42" y="52"/>
                    <a:pt x="43" y="47"/>
                    <a:pt x="43" y="41"/>
                  </a:cubicBezTo>
                  <a:cubicBezTo>
                    <a:pt x="43" y="39"/>
                    <a:pt x="29" y="26"/>
                    <a:pt x="2" y="2"/>
                  </a:cubicBezTo>
                  <a:cubicBezTo>
                    <a:pt x="2" y="1"/>
                    <a:pt x="1" y="0"/>
                    <a:pt x="0" y="0"/>
                  </a:cubicBezTo>
                  <a:close/>
                </a:path>
              </a:pathLst>
            </a:custGeom>
            <a:solidFill>
              <a:srgbClr val="FFFFFF"/>
            </a:solidFill>
            <a:ln w="0" cap="rnd">
              <a:solidFill>
                <a:srgbClr val="FFFFFF"/>
              </a:solidFill>
              <a:prstDash val="solid"/>
              <a:round/>
              <a:headEnd/>
              <a:tailEnd/>
            </a:ln>
          </p:spPr>
          <p:txBody>
            <a:bodyPr/>
            <a:lstStyle/>
            <a:p>
              <a:endParaRPr lang="zh-CN" altLang="en-US"/>
            </a:p>
          </p:txBody>
        </p:sp>
        <p:sp>
          <p:nvSpPr>
            <p:cNvPr id="98" name="Freeform 278"/>
            <p:cNvSpPr>
              <a:spLocks noChangeAspect="1"/>
            </p:cNvSpPr>
            <p:nvPr/>
          </p:nvSpPr>
          <p:spPr bwMode="auto">
            <a:xfrm flipV="1">
              <a:off x="2054" y="1782"/>
              <a:ext cx="84" cy="158"/>
            </a:xfrm>
            <a:custGeom>
              <a:avLst/>
              <a:gdLst>
                <a:gd name="T0" fmla="*/ 118 w 118"/>
                <a:gd name="T1" fmla="*/ 177 h 223"/>
                <a:gd name="T2" fmla="*/ 118 w 118"/>
                <a:gd name="T3" fmla="*/ 162 h 223"/>
                <a:gd name="T4" fmla="*/ 109 w 118"/>
                <a:gd name="T5" fmla="*/ 149 h 223"/>
                <a:gd name="T6" fmla="*/ 109 w 118"/>
                <a:gd name="T7" fmla="*/ 136 h 223"/>
                <a:gd name="T8" fmla="*/ 111 w 118"/>
                <a:gd name="T9" fmla="*/ 136 h 223"/>
                <a:gd name="T10" fmla="*/ 118 w 118"/>
                <a:gd name="T11" fmla="*/ 147 h 223"/>
                <a:gd name="T12" fmla="*/ 118 w 118"/>
                <a:gd name="T13" fmla="*/ 127 h 223"/>
                <a:gd name="T14" fmla="*/ 110 w 118"/>
                <a:gd name="T15" fmla="*/ 116 h 223"/>
                <a:gd name="T16" fmla="*/ 118 w 118"/>
                <a:gd name="T17" fmla="*/ 118 h 223"/>
                <a:gd name="T18" fmla="*/ 118 w 118"/>
                <a:gd name="T19" fmla="*/ 101 h 223"/>
                <a:gd name="T20" fmla="*/ 104 w 118"/>
                <a:gd name="T21" fmla="*/ 87 h 223"/>
                <a:gd name="T22" fmla="*/ 104 w 118"/>
                <a:gd name="T23" fmla="*/ 75 h 223"/>
                <a:gd name="T24" fmla="*/ 100 w 118"/>
                <a:gd name="T25" fmla="*/ 57 h 223"/>
                <a:gd name="T26" fmla="*/ 92 w 118"/>
                <a:gd name="T27" fmla="*/ 23 h 223"/>
                <a:gd name="T28" fmla="*/ 92 w 118"/>
                <a:gd name="T29" fmla="*/ 0 h 223"/>
                <a:gd name="T30" fmla="*/ 88 w 118"/>
                <a:gd name="T31" fmla="*/ 0 h 223"/>
                <a:gd name="T32" fmla="*/ 73 w 118"/>
                <a:gd name="T33" fmla="*/ 78 h 223"/>
                <a:gd name="T34" fmla="*/ 62 w 118"/>
                <a:gd name="T35" fmla="*/ 72 h 223"/>
                <a:gd name="T36" fmla="*/ 47 w 118"/>
                <a:gd name="T37" fmla="*/ 90 h 223"/>
                <a:gd name="T38" fmla="*/ 62 w 118"/>
                <a:gd name="T39" fmla="*/ 90 h 223"/>
                <a:gd name="T40" fmla="*/ 74 w 118"/>
                <a:gd name="T41" fmla="*/ 95 h 223"/>
                <a:gd name="T42" fmla="*/ 74 w 118"/>
                <a:gd name="T43" fmla="*/ 106 h 223"/>
                <a:gd name="T44" fmla="*/ 70 w 118"/>
                <a:gd name="T45" fmla="*/ 110 h 223"/>
                <a:gd name="T46" fmla="*/ 70 w 118"/>
                <a:gd name="T47" fmla="*/ 117 h 223"/>
                <a:gd name="T48" fmla="*/ 67 w 118"/>
                <a:gd name="T49" fmla="*/ 121 h 223"/>
                <a:gd name="T50" fmla="*/ 41 w 118"/>
                <a:gd name="T51" fmla="*/ 103 h 223"/>
                <a:gd name="T52" fmla="*/ 44 w 118"/>
                <a:gd name="T53" fmla="*/ 96 h 223"/>
                <a:gd name="T54" fmla="*/ 40 w 118"/>
                <a:gd name="T55" fmla="*/ 79 h 223"/>
                <a:gd name="T56" fmla="*/ 27 w 118"/>
                <a:gd name="T57" fmla="*/ 79 h 223"/>
                <a:gd name="T58" fmla="*/ 0 w 118"/>
                <a:gd name="T59" fmla="*/ 121 h 223"/>
                <a:gd name="T60" fmla="*/ 0 w 118"/>
                <a:gd name="T61" fmla="*/ 132 h 223"/>
                <a:gd name="T62" fmla="*/ 9 w 118"/>
                <a:gd name="T63" fmla="*/ 142 h 223"/>
                <a:gd name="T64" fmla="*/ 28 w 118"/>
                <a:gd name="T65" fmla="*/ 114 h 223"/>
                <a:gd name="T66" fmla="*/ 50 w 118"/>
                <a:gd name="T67" fmla="*/ 137 h 223"/>
                <a:gd name="T68" fmla="*/ 74 w 118"/>
                <a:gd name="T69" fmla="*/ 155 h 223"/>
                <a:gd name="T70" fmla="*/ 74 w 118"/>
                <a:gd name="T71" fmla="*/ 183 h 223"/>
                <a:gd name="T72" fmla="*/ 68 w 118"/>
                <a:gd name="T73" fmla="*/ 208 h 223"/>
                <a:gd name="T74" fmla="*/ 68 w 118"/>
                <a:gd name="T75" fmla="*/ 212 h 223"/>
                <a:gd name="T76" fmla="*/ 80 w 118"/>
                <a:gd name="T77" fmla="*/ 223 h 223"/>
                <a:gd name="T78" fmla="*/ 96 w 118"/>
                <a:gd name="T79" fmla="*/ 209 h 223"/>
                <a:gd name="T80" fmla="*/ 108 w 118"/>
                <a:gd name="T81" fmla="*/ 205 h 223"/>
                <a:gd name="T82" fmla="*/ 108 w 118"/>
                <a:gd name="T83" fmla="*/ 197 h 223"/>
                <a:gd name="T84" fmla="*/ 108 w 118"/>
                <a:gd name="T85" fmla="*/ 175 h 223"/>
                <a:gd name="T86" fmla="*/ 114 w 118"/>
                <a:gd name="T87" fmla="*/ 175 h 223"/>
                <a:gd name="T88" fmla="*/ 118 w 118"/>
                <a:gd name="T89" fmla="*/ 177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8" h="223">
                  <a:moveTo>
                    <a:pt x="118" y="177"/>
                  </a:moveTo>
                  <a:lnTo>
                    <a:pt x="118" y="162"/>
                  </a:lnTo>
                  <a:cubicBezTo>
                    <a:pt x="113" y="160"/>
                    <a:pt x="109" y="161"/>
                    <a:pt x="109" y="149"/>
                  </a:cubicBezTo>
                  <a:cubicBezTo>
                    <a:pt x="109" y="143"/>
                    <a:pt x="110" y="140"/>
                    <a:pt x="109" y="136"/>
                  </a:cubicBezTo>
                  <a:cubicBezTo>
                    <a:pt x="109" y="136"/>
                    <a:pt x="111" y="136"/>
                    <a:pt x="111" y="136"/>
                  </a:cubicBezTo>
                  <a:lnTo>
                    <a:pt x="118" y="147"/>
                  </a:lnTo>
                  <a:lnTo>
                    <a:pt x="118" y="127"/>
                  </a:lnTo>
                  <a:cubicBezTo>
                    <a:pt x="113" y="124"/>
                    <a:pt x="106" y="122"/>
                    <a:pt x="110" y="116"/>
                  </a:cubicBezTo>
                  <a:cubicBezTo>
                    <a:pt x="111" y="116"/>
                    <a:pt x="115" y="117"/>
                    <a:pt x="118" y="118"/>
                  </a:cubicBezTo>
                  <a:lnTo>
                    <a:pt x="118" y="101"/>
                  </a:lnTo>
                  <a:cubicBezTo>
                    <a:pt x="111" y="96"/>
                    <a:pt x="104" y="91"/>
                    <a:pt x="104" y="87"/>
                  </a:cubicBezTo>
                  <a:cubicBezTo>
                    <a:pt x="104" y="85"/>
                    <a:pt x="104" y="78"/>
                    <a:pt x="104" y="75"/>
                  </a:cubicBezTo>
                  <a:cubicBezTo>
                    <a:pt x="104" y="61"/>
                    <a:pt x="100" y="75"/>
                    <a:pt x="100" y="57"/>
                  </a:cubicBezTo>
                  <a:cubicBezTo>
                    <a:pt x="100" y="57"/>
                    <a:pt x="92" y="38"/>
                    <a:pt x="92" y="23"/>
                  </a:cubicBezTo>
                  <a:cubicBezTo>
                    <a:pt x="92" y="3"/>
                    <a:pt x="91" y="2"/>
                    <a:pt x="92" y="0"/>
                  </a:cubicBezTo>
                  <a:lnTo>
                    <a:pt x="88" y="0"/>
                  </a:lnTo>
                  <a:cubicBezTo>
                    <a:pt x="86" y="4"/>
                    <a:pt x="77" y="46"/>
                    <a:pt x="73" y="78"/>
                  </a:cubicBezTo>
                  <a:cubicBezTo>
                    <a:pt x="66" y="76"/>
                    <a:pt x="68" y="72"/>
                    <a:pt x="62" y="72"/>
                  </a:cubicBezTo>
                  <a:cubicBezTo>
                    <a:pt x="55" y="72"/>
                    <a:pt x="47" y="83"/>
                    <a:pt x="47" y="90"/>
                  </a:cubicBezTo>
                  <a:cubicBezTo>
                    <a:pt x="47" y="91"/>
                    <a:pt x="51" y="91"/>
                    <a:pt x="62" y="90"/>
                  </a:cubicBezTo>
                  <a:cubicBezTo>
                    <a:pt x="67" y="90"/>
                    <a:pt x="74" y="91"/>
                    <a:pt x="74" y="95"/>
                  </a:cubicBezTo>
                  <a:lnTo>
                    <a:pt x="74" y="106"/>
                  </a:lnTo>
                  <a:cubicBezTo>
                    <a:pt x="74" y="106"/>
                    <a:pt x="70" y="108"/>
                    <a:pt x="70" y="110"/>
                  </a:cubicBezTo>
                  <a:lnTo>
                    <a:pt x="70" y="117"/>
                  </a:lnTo>
                  <a:cubicBezTo>
                    <a:pt x="70" y="117"/>
                    <a:pt x="76" y="121"/>
                    <a:pt x="67" y="121"/>
                  </a:cubicBezTo>
                  <a:cubicBezTo>
                    <a:pt x="67" y="121"/>
                    <a:pt x="41" y="107"/>
                    <a:pt x="41" y="103"/>
                  </a:cubicBezTo>
                  <a:cubicBezTo>
                    <a:pt x="41" y="102"/>
                    <a:pt x="44" y="98"/>
                    <a:pt x="44" y="96"/>
                  </a:cubicBezTo>
                  <a:lnTo>
                    <a:pt x="40" y="79"/>
                  </a:lnTo>
                  <a:cubicBezTo>
                    <a:pt x="26" y="81"/>
                    <a:pt x="28" y="79"/>
                    <a:pt x="27" y="79"/>
                  </a:cubicBezTo>
                  <a:cubicBezTo>
                    <a:pt x="24" y="79"/>
                    <a:pt x="0" y="101"/>
                    <a:pt x="0" y="121"/>
                  </a:cubicBezTo>
                  <a:lnTo>
                    <a:pt x="0" y="132"/>
                  </a:lnTo>
                  <a:cubicBezTo>
                    <a:pt x="0" y="133"/>
                    <a:pt x="4" y="142"/>
                    <a:pt x="9" y="142"/>
                  </a:cubicBezTo>
                  <a:cubicBezTo>
                    <a:pt x="13" y="142"/>
                    <a:pt x="24" y="114"/>
                    <a:pt x="28" y="114"/>
                  </a:cubicBezTo>
                  <a:cubicBezTo>
                    <a:pt x="31" y="114"/>
                    <a:pt x="38" y="125"/>
                    <a:pt x="50" y="137"/>
                  </a:cubicBezTo>
                  <a:cubicBezTo>
                    <a:pt x="60" y="148"/>
                    <a:pt x="74" y="148"/>
                    <a:pt x="74" y="155"/>
                  </a:cubicBezTo>
                  <a:cubicBezTo>
                    <a:pt x="74" y="156"/>
                    <a:pt x="74" y="179"/>
                    <a:pt x="74" y="183"/>
                  </a:cubicBezTo>
                  <a:cubicBezTo>
                    <a:pt x="74" y="194"/>
                    <a:pt x="68" y="197"/>
                    <a:pt x="68" y="208"/>
                  </a:cubicBezTo>
                  <a:lnTo>
                    <a:pt x="68" y="212"/>
                  </a:lnTo>
                  <a:cubicBezTo>
                    <a:pt x="68" y="221"/>
                    <a:pt x="78" y="223"/>
                    <a:pt x="80" y="223"/>
                  </a:cubicBezTo>
                  <a:cubicBezTo>
                    <a:pt x="88" y="223"/>
                    <a:pt x="95" y="210"/>
                    <a:pt x="96" y="209"/>
                  </a:cubicBezTo>
                  <a:cubicBezTo>
                    <a:pt x="101" y="205"/>
                    <a:pt x="105" y="208"/>
                    <a:pt x="108" y="205"/>
                  </a:cubicBezTo>
                  <a:cubicBezTo>
                    <a:pt x="109" y="203"/>
                    <a:pt x="108" y="198"/>
                    <a:pt x="108" y="197"/>
                  </a:cubicBezTo>
                  <a:lnTo>
                    <a:pt x="108" y="175"/>
                  </a:lnTo>
                  <a:cubicBezTo>
                    <a:pt x="112" y="176"/>
                    <a:pt x="111" y="175"/>
                    <a:pt x="114" y="175"/>
                  </a:cubicBezTo>
                  <a:cubicBezTo>
                    <a:pt x="114" y="175"/>
                    <a:pt x="115" y="176"/>
                    <a:pt x="118" y="177"/>
                  </a:cubicBezTo>
                  <a:close/>
                </a:path>
              </a:pathLst>
            </a:custGeom>
            <a:solidFill>
              <a:srgbClr val="FFFFFF"/>
            </a:solidFill>
            <a:ln w="0" cap="rnd">
              <a:solidFill>
                <a:srgbClr val="FFFFFF"/>
              </a:solidFill>
              <a:prstDash val="solid"/>
              <a:round/>
              <a:headEnd/>
              <a:tailEnd/>
            </a:ln>
          </p:spPr>
          <p:txBody>
            <a:bodyPr/>
            <a:lstStyle/>
            <a:p>
              <a:endParaRPr lang="zh-CN" altLang="en-US"/>
            </a:p>
          </p:txBody>
        </p:sp>
      </p:grpSp>
    </p:spTree>
    <p:extLst>
      <p:ext uri="{BB962C8B-B14F-4D97-AF65-F5344CB8AC3E}">
        <p14:creationId xmlns:p14="http://schemas.microsoft.com/office/powerpoint/2010/main" val="9881987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9000802" cy="633413"/>
          </a:xfrm>
        </p:spPr>
        <p:txBody>
          <a:bodyPr>
            <a:noAutofit/>
          </a:bodyPr>
          <a:lstStyle/>
          <a:p>
            <a:r>
              <a:rPr lang="en-US" altLang="zh-CN" sz="2400" dirty="0" smtClean="0">
                <a:solidFill>
                  <a:srgbClr val="9E0000"/>
                </a:solidFill>
              </a:rPr>
              <a:t>3.2018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海内外高层次人才引进集聚计划</a:t>
            </a:r>
          </a:p>
        </p:txBody>
      </p:sp>
      <p:sp>
        <p:nvSpPr>
          <p:cNvPr id="13" name="文本框 12"/>
          <p:cNvSpPr txBox="1"/>
          <p:nvPr/>
        </p:nvSpPr>
        <p:spPr>
          <a:xfrm>
            <a:off x="57933" y="822053"/>
            <a:ext cx="8496944" cy="861774"/>
          </a:xfrm>
          <a:prstGeom prst="rect">
            <a:avLst/>
          </a:prstGeom>
          <a:noFill/>
        </p:spPr>
        <p:txBody>
          <a:bodyPr wrap="square" rtlCol="0">
            <a:spAutoFit/>
          </a:bodyPr>
          <a:lstStyle/>
          <a:p>
            <a:pPr>
              <a:lnSpc>
                <a:spcPts val="3000"/>
              </a:lnSpc>
            </a:pPr>
            <a:r>
              <a:rPr lang="zh-CN" altLang="en-US" b="1" dirty="0" smtClean="0">
                <a:solidFill>
                  <a:schemeClr val="accent1"/>
                </a:solidFill>
                <a:latin typeface="微软雅黑" panose="020B0503020204020204" pitchFamily="34" charset="-122"/>
                <a:ea typeface="微软雅黑" panose="020B0503020204020204" pitchFamily="34" charset="-122"/>
              </a:rPr>
              <a:t>申报人员范围：</a:t>
            </a:r>
            <a:endParaRPr lang="en-US" altLang="zh-CN" b="1" dirty="0" smtClean="0">
              <a:solidFill>
                <a:schemeClr val="accent1"/>
              </a:solidFill>
              <a:latin typeface="微软雅黑" panose="020B0503020204020204" pitchFamily="34" charset="-122"/>
              <a:ea typeface="微软雅黑" panose="020B0503020204020204" pitchFamily="34" charset="-122"/>
            </a:endParaRPr>
          </a:p>
          <a:p>
            <a:pPr>
              <a:lnSpc>
                <a:spcPts val="3000"/>
              </a:lnSpc>
            </a:pPr>
            <a:r>
              <a:rPr lang="zh-CN" altLang="en-US" b="1" dirty="0" smtClean="0">
                <a:latin typeface="微软雅黑" panose="020B0503020204020204" pitchFamily="34" charset="-122"/>
                <a:ea typeface="微软雅黑" panose="020B0503020204020204" pitchFamily="34" charset="-122"/>
              </a:rPr>
              <a:t>全省各类企事业单位（含中直驻辽单位）中符合条件的高层次人才均可申报</a:t>
            </a:r>
            <a:endParaRPr lang="zh-CN" altLang="en-US" b="1" dirty="0">
              <a:latin typeface="微软雅黑" panose="020B0503020204020204" pitchFamily="34" charset="-122"/>
              <a:ea typeface="微软雅黑" panose="020B0503020204020204" pitchFamily="34" charset="-122"/>
            </a:endParaRPr>
          </a:p>
        </p:txBody>
      </p:sp>
      <p:sp>
        <p:nvSpPr>
          <p:cNvPr id="9" name="文本框 8"/>
          <p:cNvSpPr txBox="1"/>
          <p:nvPr/>
        </p:nvSpPr>
        <p:spPr>
          <a:xfrm>
            <a:off x="2195737" y="1907540"/>
            <a:ext cx="4824536"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我单位可申报的类别及申报工作基本情况如下</a:t>
            </a:r>
            <a:endParaRPr lang="zh-CN" altLang="en-US" b="1" dirty="0">
              <a:solidFill>
                <a:srgbClr val="FFFF00"/>
              </a:solidFill>
              <a:latin typeface="微软雅黑" panose="020B0503020204020204" pitchFamily="34" charset="-122"/>
              <a:ea typeface="微软雅黑" panose="020B0503020204020204" pitchFamily="34" charset="-122"/>
            </a:endParaRPr>
          </a:p>
        </p:txBody>
      </p:sp>
      <p:graphicFrame>
        <p:nvGraphicFramePr>
          <p:cNvPr id="4" name="表格 3"/>
          <p:cNvGraphicFramePr>
            <a:graphicFrameLocks noGrp="1"/>
          </p:cNvGraphicFramePr>
          <p:nvPr>
            <p:extLst>
              <p:ext uri="{D42A27DB-BD31-4B8C-83A1-F6EECF244321}">
                <p14:modId xmlns:p14="http://schemas.microsoft.com/office/powerpoint/2010/main" val="516707594"/>
              </p:ext>
            </p:extLst>
          </p:nvPr>
        </p:nvGraphicFramePr>
        <p:xfrm>
          <a:off x="179512" y="2636912"/>
          <a:ext cx="8712968" cy="3597716"/>
        </p:xfrm>
        <a:graphic>
          <a:graphicData uri="http://schemas.openxmlformats.org/drawingml/2006/table">
            <a:tbl>
              <a:tblPr>
                <a:tableStyleId>{5C22544A-7EE6-4342-B048-85BDC9FD1C3A}</a:tableStyleId>
              </a:tblPr>
              <a:tblGrid>
                <a:gridCol w="1030549">
                  <a:extLst>
                    <a:ext uri="{9D8B030D-6E8A-4147-A177-3AD203B41FA5}">
                      <a16:colId xmlns="" xmlns:a16="http://schemas.microsoft.com/office/drawing/2014/main" val="3068264973"/>
                    </a:ext>
                  </a:extLst>
                </a:gridCol>
                <a:gridCol w="1057683">
                  <a:extLst>
                    <a:ext uri="{9D8B030D-6E8A-4147-A177-3AD203B41FA5}">
                      <a16:colId xmlns="" xmlns:a16="http://schemas.microsoft.com/office/drawing/2014/main" val="3513475286"/>
                    </a:ext>
                  </a:extLst>
                </a:gridCol>
                <a:gridCol w="1080120">
                  <a:extLst>
                    <a:ext uri="{9D8B030D-6E8A-4147-A177-3AD203B41FA5}">
                      <a16:colId xmlns="" xmlns:a16="http://schemas.microsoft.com/office/drawing/2014/main" val="1422124629"/>
                    </a:ext>
                  </a:extLst>
                </a:gridCol>
                <a:gridCol w="1152128">
                  <a:extLst>
                    <a:ext uri="{9D8B030D-6E8A-4147-A177-3AD203B41FA5}">
                      <a16:colId xmlns="" xmlns:a16="http://schemas.microsoft.com/office/drawing/2014/main" val="32046339"/>
                    </a:ext>
                  </a:extLst>
                </a:gridCol>
                <a:gridCol w="1224136">
                  <a:extLst>
                    <a:ext uri="{9D8B030D-6E8A-4147-A177-3AD203B41FA5}">
                      <a16:colId xmlns="" xmlns:a16="http://schemas.microsoft.com/office/drawing/2014/main" val="2565839209"/>
                    </a:ext>
                  </a:extLst>
                </a:gridCol>
                <a:gridCol w="1080120">
                  <a:extLst>
                    <a:ext uri="{9D8B030D-6E8A-4147-A177-3AD203B41FA5}">
                      <a16:colId xmlns="" xmlns:a16="http://schemas.microsoft.com/office/drawing/2014/main" val="2185597712"/>
                    </a:ext>
                  </a:extLst>
                </a:gridCol>
                <a:gridCol w="2088232">
                  <a:extLst>
                    <a:ext uri="{9D8B030D-6E8A-4147-A177-3AD203B41FA5}">
                      <a16:colId xmlns="" xmlns:a16="http://schemas.microsoft.com/office/drawing/2014/main" val="1876669701"/>
                    </a:ext>
                  </a:extLst>
                </a:gridCol>
              </a:tblGrid>
              <a:tr h="792088">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子项目</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人</a:t>
                      </a:r>
                      <a:r>
                        <a:rPr lang="zh-CN" altLang="en-US" sz="1600" b="1" u="none" strike="noStrike" dirty="0" smtClean="0">
                          <a:solidFill>
                            <a:schemeClr val="bg1"/>
                          </a:solidFill>
                          <a:effectLst/>
                          <a:latin typeface="微软雅黑" panose="020B0503020204020204" pitchFamily="34" charset="-122"/>
                          <a:ea typeface="微软雅黑" panose="020B0503020204020204" pitchFamily="34" charset="-122"/>
                        </a:rPr>
                        <a:t>才类别</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本年度</a:t>
                      </a:r>
                      <a:b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b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全省名额</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本年度我</a:t>
                      </a:r>
                      <a:b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b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单位名额</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申报平台</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截止日期</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lnSpc>
                          <a:spcPts val="2400"/>
                        </a:lnSpc>
                      </a:pP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申报流程</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extLst>
                  <a:ext uri="{0D108BD9-81ED-4DB2-BD59-A6C34878D82A}">
                    <a16:rowId xmlns="" xmlns:a16="http://schemas.microsoft.com/office/drawing/2014/main" val="589666628"/>
                  </a:ext>
                </a:extLst>
              </a:tr>
              <a:tr h="864096">
                <a:tc rowSpan="3">
                  <a:txBody>
                    <a:bodyPr/>
                    <a:lstStyle/>
                    <a:p>
                      <a:pPr algn="ctr" fontAlgn="ctr">
                        <a:lnSpc>
                          <a:spcPts val="2400"/>
                        </a:lnSpc>
                      </a:pPr>
                      <a:r>
                        <a:rPr lang="zh-CN" altLang="en-US" sz="1600" b="1" u="none" strike="noStrike">
                          <a:effectLst/>
                          <a:latin typeface="微软雅黑" panose="020B0503020204020204" pitchFamily="34" charset="-122"/>
                          <a:ea typeface="微软雅黑" panose="020B0503020204020204" pitchFamily="34" charset="-122"/>
                        </a:rPr>
                        <a:t>海内外高层次人才引进集聚计划</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杰出人才</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a:effectLst/>
                          <a:latin typeface="微软雅黑" panose="020B0503020204020204" pitchFamily="34" charset="-122"/>
                          <a:ea typeface="微软雅黑" panose="020B0503020204020204" pitchFamily="34" charset="-122"/>
                        </a:rPr>
                        <a:t>无具体</a:t>
                      </a:r>
                      <a:br>
                        <a:rPr lang="zh-CN" altLang="en-US" sz="1600" b="1" u="none" strike="noStrike">
                          <a:effectLst/>
                          <a:latin typeface="微软雅黑" panose="020B0503020204020204" pitchFamily="34" charset="-122"/>
                          <a:ea typeface="微软雅黑" panose="020B0503020204020204" pitchFamily="34" charset="-122"/>
                        </a:rPr>
                      </a:br>
                      <a:r>
                        <a:rPr lang="zh-CN" altLang="en-US" sz="1600" b="1" u="none" strike="noStrike">
                          <a:effectLst/>
                          <a:latin typeface="微软雅黑" panose="020B0503020204020204" pitchFamily="34" charset="-122"/>
                          <a:ea typeface="微软雅黑" panose="020B0503020204020204" pitchFamily="34" charset="-122"/>
                        </a:rPr>
                        <a:t>要求</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a:effectLst/>
                          <a:latin typeface="微软雅黑" panose="020B0503020204020204" pitchFamily="34" charset="-122"/>
                          <a:ea typeface="微软雅黑" panose="020B0503020204020204" pitchFamily="34" charset="-122"/>
                        </a:rPr>
                        <a:t>无具体</a:t>
                      </a:r>
                      <a:br>
                        <a:rPr lang="zh-CN" altLang="en-US" sz="1600" b="1" u="none" strike="noStrike">
                          <a:effectLst/>
                          <a:latin typeface="微软雅黑" panose="020B0503020204020204" pitchFamily="34" charset="-122"/>
                          <a:ea typeface="微软雅黑" panose="020B0503020204020204" pitchFamily="34" charset="-122"/>
                        </a:rPr>
                      </a:br>
                      <a:r>
                        <a:rPr lang="zh-CN" altLang="en-US" sz="1600" b="1" u="none" strike="noStrike">
                          <a:effectLst/>
                          <a:latin typeface="微软雅黑" panose="020B0503020204020204" pitchFamily="34" charset="-122"/>
                          <a:ea typeface="微软雅黑" panose="020B0503020204020204" pitchFamily="34" charset="-122"/>
                        </a:rPr>
                        <a:t>要求</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a:effectLst/>
                          <a:latin typeface="微软雅黑" panose="020B0503020204020204" pitchFamily="34" charset="-122"/>
                          <a:ea typeface="微软雅黑" panose="020B0503020204020204" pitchFamily="34" charset="-122"/>
                        </a:rPr>
                        <a:t>省委组织部</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en-US" altLang="zh-CN" sz="1600" b="1" u="none" strike="noStrike">
                          <a:effectLst/>
                          <a:latin typeface="微软雅黑" panose="020B0503020204020204" pitchFamily="34" charset="-122"/>
                          <a:ea typeface="微软雅黑" panose="020B0503020204020204" pitchFamily="34" charset="-122"/>
                        </a:rPr>
                        <a:t>7</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9</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个人申报</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单位审核及</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排序</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上报</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46228691"/>
                  </a:ext>
                </a:extLst>
              </a:tr>
              <a:tr h="1008112">
                <a:tc vMerge="1">
                  <a:txBody>
                    <a:bodyPr/>
                    <a:lstStyle/>
                    <a:p>
                      <a:endParaRPr lang="zh-CN" altLang="en-US"/>
                    </a:p>
                  </a:txBody>
                  <a:tcPr/>
                </a:tc>
                <a:tc>
                  <a:txBody>
                    <a:bodyPr/>
                    <a:lstStyle/>
                    <a:p>
                      <a:pPr algn="ctr" fontAlgn="ctr">
                        <a:lnSpc>
                          <a:spcPts val="2400"/>
                        </a:lnSpc>
                      </a:pPr>
                      <a:r>
                        <a:rPr lang="zh-CN" altLang="en-US" sz="1600" b="1" u="none" strike="noStrike" dirty="0" smtClean="0">
                          <a:effectLst/>
                          <a:latin typeface="微软雅黑" panose="020B0503020204020204" pitchFamily="34" charset="-122"/>
                          <a:ea typeface="微软雅黑" panose="020B0503020204020204" pitchFamily="34" charset="-122"/>
                        </a:rPr>
                        <a:t>创新领军</a:t>
                      </a:r>
                      <a:endParaRPr lang="en-US" altLang="zh-CN" sz="1600" b="1" u="none" strike="noStrike" dirty="0" smtClean="0">
                        <a:effectLst/>
                        <a:latin typeface="微软雅黑" panose="020B0503020204020204" pitchFamily="34" charset="-122"/>
                        <a:ea typeface="微软雅黑" panose="020B0503020204020204" pitchFamily="34" charset="-122"/>
                      </a:endParaRPr>
                    </a:p>
                    <a:p>
                      <a:pPr algn="ctr" fontAlgn="ctr">
                        <a:lnSpc>
                          <a:spcPts val="2400"/>
                        </a:lnSpc>
                      </a:pPr>
                      <a:r>
                        <a:rPr lang="zh-CN" altLang="en-US" sz="1600" b="1" u="none" strike="noStrike" dirty="0" smtClean="0">
                          <a:effectLst/>
                          <a:latin typeface="微软雅黑" panose="020B0503020204020204" pitchFamily="34" charset="-122"/>
                          <a:ea typeface="微软雅黑" panose="020B0503020204020204" pitchFamily="34" charset="-122"/>
                        </a:rPr>
                        <a:t>人才</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en-US" altLang="zh-CN" sz="1600" b="1" u="none" strike="noStrike" dirty="0">
                          <a:effectLst/>
                          <a:latin typeface="微软雅黑" panose="020B0503020204020204" pitchFamily="34" charset="-122"/>
                          <a:ea typeface="微软雅黑" panose="020B0503020204020204" pitchFamily="34" charset="-122"/>
                        </a:rPr>
                        <a:t>30</a:t>
                      </a:r>
                      <a:r>
                        <a:rPr lang="zh-CN" altLang="en-US" sz="1600" b="1" u="none" strike="noStrike" dirty="0">
                          <a:effectLst/>
                          <a:latin typeface="微软雅黑" panose="020B0503020204020204" pitchFamily="34" charset="-122"/>
                          <a:ea typeface="微软雅黑" panose="020B0503020204020204" pitchFamily="34" charset="-122"/>
                        </a:rPr>
                        <a:t>人</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a:effectLst/>
                          <a:latin typeface="微软雅黑" panose="020B0503020204020204" pitchFamily="34" charset="-122"/>
                          <a:ea typeface="微软雅黑" panose="020B0503020204020204" pitchFamily="34" charset="-122"/>
                        </a:rPr>
                        <a:t>省科技厅</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en-US" altLang="zh-CN" sz="1600" b="1" u="none" strike="noStrike">
                          <a:effectLst/>
                          <a:latin typeface="微软雅黑" panose="020B0503020204020204" pitchFamily="34" charset="-122"/>
                          <a:ea typeface="微软雅黑" panose="020B0503020204020204" pitchFamily="34" charset="-122"/>
                        </a:rPr>
                        <a:t>6</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26</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民主推荐及</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排序</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征求有关主管部门和纪检监察部门意见</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上报</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1199848664"/>
                  </a:ext>
                </a:extLst>
              </a:tr>
              <a:tr h="933420">
                <a:tc vMerge="1">
                  <a:txBody>
                    <a:bodyPr/>
                    <a:lstStyle/>
                    <a:p>
                      <a:endParaRPr lang="zh-CN" altLang="en-US"/>
                    </a:p>
                  </a:txBody>
                  <a:tcP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青年</a:t>
                      </a:r>
                      <a:r>
                        <a:rPr lang="zh-CN" altLang="en-US" sz="1600" b="1" u="none" strike="noStrike" dirty="0" smtClean="0">
                          <a:effectLst/>
                          <a:latin typeface="微软雅黑" panose="020B0503020204020204" pitchFamily="34" charset="-122"/>
                          <a:ea typeface="微软雅黑" panose="020B0503020204020204" pitchFamily="34" charset="-122"/>
                        </a:rPr>
                        <a:t>拔尖</a:t>
                      </a:r>
                      <a:endParaRPr lang="en-US" altLang="zh-CN" sz="1600" b="1" u="none" strike="noStrike" dirty="0" smtClean="0">
                        <a:effectLst/>
                        <a:latin typeface="微软雅黑" panose="020B0503020204020204" pitchFamily="34" charset="-122"/>
                        <a:ea typeface="微软雅黑" panose="020B0503020204020204" pitchFamily="34" charset="-122"/>
                      </a:endParaRPr>
                    </a:p>
                    <a:p>
                      <a:pPr algn="ctr" fontAlgn="ctr">
                        <a:lnSpc>
                          <a:spcPts val="2400"/>
                        </a:lnSpc>
                      </a:pPr>
                      <a:r>
                        <a:rPr lang="zh-CN" altLang="en-US" sz="1600" b="1" u="none" strike="noStrike" dirty="0" smtClean="0">
                          <a:effectLst/>
                          <a:latin typeface="微软雅黑" panose="020B0503020204020204" pitchFamily="34" charset="-122"/>
                          <a:ea typeface="微软雅黑" panose="020B0503020204020204" pitchFamily="34" charset="-122"/>
                        </a:rPr>
                        <a:t>人才</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a:effectLst/>
                          <a:latin typeface="微软雅黑" panose="020B0503020204020204" pitchFamily="34" charset="-122"/>
                          <a:ea typeface="微软雅黑" panose="020B0503020204020204" pitchFamily="34" charset="-122"/>
                        </a:rPr>
                        <a:t>无具体</a:t>
                      </a:r>
                      <a:br>
                        <a:rPr lang="zh-CN" altLang="en-US" sz="1600" b="1" u="none" strike="noStrike">
                          <a:effectLst/>
                          <a:latin typeface="微软雅黑" panose="020B0503020204020204" pitchFamily="34" charset="-122"/>
                          <a:ea typeface="微软雅黑" panose="020B0503020204020204" pitchFamily="34" charset="-122"/>
                        </a:rPr>
                      </a:br>
                      <a:r>
                        <a:rPr lang="zh-CN" altLang="en-US" sz="1600" b="1" u="none" strike="noStrike">
                          <a:effectLst/>
                          <a:latin typeface="微软雅黑" panose="020B0503020204020204" pitchFamily="34" charset="-122"/>
                          <a:ea typeface="微软雅黑" panose="020B0503020204020204" pitchFamily="34" charset="-122"/>
                        </a:rPr>
                        <a:t>要求</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省委组织部</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en-US" altLang="zh-CN" sz="1600" b="1" u="none" strike="noStrike">
                          <a:effectLst/>
                          <a:latin typeface="微软雅黑" panose="020B0503020204020204" pitchFamily="34" charset="-122"/>
                          <a:ea typeface="微软雅黑" panose="020B0503020204020204" pitchFamily="34" charset="-122"/>
                        </a:rPr>
                        <a:t>7</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9</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lnSpc>
                          <a:spcPts val="2400"/>
                        </a:lnSpc>
                      </a:pPr>
                      <a:r>
                        <a:rPr lang="zh-CN" altLang="en-US" sz="1600" b="1" u="none" strike="noStrike" dirty="0">
                          <a:effectLst/>
                          <a:latin typeface="微软雅黑" panose="020B0503020204020204" pitchFamily="34" charset="-122"/>
                          <a:ea typeface="微软雅黑" panose="020B0503020204020204" pitchFamily="34" charset="-122"/>
                        </a:rPr>
                        <a:t>个人申报</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单位审核及</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排序</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上报</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399914472"/>
                  </a:ext>
                </a:extLst>
              </a:tr>
            </a:tbl>
          </a:graphicData>
        </a:graphic>
      </p:graphicFrame>
    </p:spTree>
    <p:extLst>
      <p:ext uri="{BB962C8B-B14F-4D97-AF65-F5344CB8AC3E}">
        <p14:creationId xmlns:p14="http://schemas.microsoft.com/office/powerpoint/2010/main" val="927525625"/>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53336" y="1455086"/>
            <a:ext cx="702240" cy="646331"/>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6876256"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1. </a:t>
            </a:r>
            <a:r>
              <a:rPr lang="zh-CN" altLang="en-US" sz="2000" b="1" dirty="0" smtClean="0">
                <a:solidFill>
                  <a:schemeClr val="bg1"/>
                </a:solidFill>
                <a:latin typeface="微软雅黑" panose="020B0503020204020204" pitchFamily="34" charset="-122"/>
                <a:ea typeface="微软雅黑" panose="020B0503020204020204" pitchFamily="34" charset="-122"/>
              </a:rPr>
              <a:t>杰出人才：全省（三年）</a:t>
            </a:r>
            <a:r>
              <a:rPr lang="en-US" altLang="zh-CN" sz="2000" b="1" dirty="0" smtClean="0">
                <a:solidFill>
                  <a:schemeClr val="bg1"/>
                </a:solidFill>
                <a:latin typeface="微软雅黑" panose="020B0503020204020204" pitchFamily="34" charset="-122"/>
                <a:ea typeface="微软雅黑" panose="020B0503020204020204" pitchFamily="34" charset="-122"/>
              </a:rPr>
              <a:t>10</a:t>
            </a:r>
            <a:r>
              <a:rPr lang="zh-CN" altLang="en-US" sz="2000" b="1" dirty="0" smtClean="0">
                <a:solidFill>
                  <a:schemeClr val="bg1"/>
                </a:solidFill>
                <a:latin typeface="微软雅黑" panose="020B0503020204020204" pitchFamily="34" charset="-122"/>
                <a:ea typeface="微软雅黑" panose="020B0503020204020204" pitchFamily="34" charset="-122"/>
              </a:rPr>
              <a:t>个名额，经费支持额度</a:t>
            </a:r>
            <a:r>
              <a:rPr lang="en-US" altLang="zh-CN" sz="2000" b="1" dirty="0" smtClean="0">
                <a:solidFill>
                  <a:schemeClr val="bg1"/>
                </a:solidFill>
                <a:latin typeface="微软雅黑" panose="020B0503020204020204" pitchFamily="34" charset="-122"/>
                <a:ea typeface="微软雅黑" panose="020B0503020204020204" pitchFamily="34" charset="-122"/>
              </a:rPr>
              <a:t>300</a:t>
            </a:r>
            <a:r>
              <a:rPr lang="zh-CN" altLang="en-US" sz="2000" b="1" dirty="0" smtClean="0">
                <a:solidFill>
                  <a:schemeClr val="bg1"/>
                </a:solidFill>
                <a:latin typeface="微软雅黑" panose="020B0503020204020204" pitchFamily="34" charset="-122"/>
                <a:ea typeface="微软雅黑" panose="020B0503020204020204" pitchFamily="34" charset="-122"/>
              </a:rPr>
              <a:t>万</a:t>
            </a:r>
            <a:endParaRPr lang="en-US" altLang="zh-CN" sz="2000" b="1" dirty="0" smtClean="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0" y="3172369"/>
            <a:ext cx="5436096" cy="2426305"/>
          </a:xfrm>
          <a:prstGeom prst="rect">
            <a:avLst/>
          </a:prstGeom>
          <a:noFill/>
        </p:spPr>
        <p:txBody>
          <a:bodyPr wrap="square" rtlCol="0">
            <a:spAutoFit/>
          </a:bodyPr>
          <a:lstStyle/>
          <a:p>
            <a:pPr>
              <a:lnSpc>
                <a:spcPts val="2600"/>
              </a:lnSpc>
            </a:pPr>
            <a:r>
              <a:rPr lang="en-US" altLang="zh-CN" sz="1600" b="1" dirty="0">
                <a:latin typeface="微软雅黑" panose="020B0503020204020204" pitchFamily="34" charset="-122"/>
                <a:ea typeface="微软雅黑" panose="020B0503020204020204" pitchFamily="34" charset="-122"/>
              </a:rPr>
              <a:t>1</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是</a:t>
            </a:r>
            <a:r>
              <a:rPr lang="zh-CN" altLang="en-US" sz="1600" b="1" dirty="0">
                <a:latin typeface="微软雅黑" panose="020B0503020204020204" pitchFamily="34" charset="-122"/>
                <a:ea typeface="微软雅黑" panose="020B0503020204020204" pitchFamily="34" charset="-122"/>
              </a:rPr>
              <a:t>自然科学或工程技术领域的</a:t>
            </a:r>
            <a:r>
              <a:rPr lang="zh-CN" altLang="en-US" sz="1600" b="1" dirty="0">
                <a:solidFill>
                  <a:srgbClr val="9E0000"/>
                </a:solidFill>
                <a:latin typeface="微软雅黑" panose="020B0503020204020204" pitchFamily="34" charset="-122"/>
                <a:ea typeface="微软雅黑" panose="020B0503020204020204" pitchFamily="34" charset="-122"/>
              </a:rPr>
              <a:t>国际顶尖专家。</a:t>
            </a:r>
            <a:br>
              <a:rPr lang="zh-CN" altLang="en-US" sz="1600" b="1" dirty="0">
                <a:solidFill>
                  <a:srgbClr val="9E0000"/>
                </a:solidFill>
                <a:latin typeface="微软雅黑" panose="020B0503020204020204" pitchFamily="34" charset="-122"/>
                <a:ea typeface="微软雅黑" panose="020B0503020204020204" pitchFamily="34" charset="-122"/>
              </a:rPr>
            </a:br>
            <a:r>
              <a:rPr lang="en-US" altLang="zh-CN" sz="1600" b="1" dirty="0">
                <a:latin typeface="微软雅黑" panose="020B0503020204020204" pitchFamily="34" charset="-122"/>
                <a:ea typeface="微软雅黑" panose="020B0503020204020204" pitchFamily="34" charset="-122"/>
              </a:rPr>
              <a:t>2</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引进</a:t>
            </a:r>
            <a:r>
              <a:rPr lang="zh-CN" altLang="en-US" sz="1600" b="1" dirty="0">
                <a:latin typeface="微软雅黑" panose="020B0503020204020204" pitchFamily="34" charset="-122"/>
                <a:ea typeface="微软雅黑" panose="020B0503020204020204" pitchFamily="34" charset="-122"/>
              </a:rPr>
              <a:t>时未全职在国内工作或在</a:t>
            </a:r>
            <a:r>
              <a:rPr lang="zh-CN" altLang="en-US" sz="1600" b="1" dirty="0">
                <a:solidFill>
                  <a:srgbClr val="9E0000"/>
                </a:solidFill>
                <a:latin typeface="微软雅黑" panose="020B0503020204020204" pitchFamily="34" charset="-122"/>
                <a:ea typeface="微软雅黑" panose="020B0503020204020204" pitchFamily="34" charset="-122"/>
              </a:rPr>
              <a:t>国内工作不超过</a:t>
            </a:r>
            <a:r>
              <a:rPr lang="en-US" altLang="zh-CN" sz="1600" b="1" dirty="0">
                <a:solidFill>
                  <a:srgbClr val="9E0000"/>
                </a:solidFill>
                <a:latin typeface="微软雅黑" panose="020B0503020204020204" pitchFamily="34" charset="-122"/>
                <a:ea typeface="微软雅黑" panose="020B0503020204020204" pitchFamily="34" charset="-122"/>
              </a:rPr>
              <a:t>2</a:t>
            </a:r>
            <a:r>
              <a:rPr lang="zh-CN" altLang="en-US" sz="1600" b="1" dirty="0">
                <a:solidFill>
                  <a:srgbClr val="9E0000"/>
                </a:solidFill>
                <a:latin typeface="微软雅黑" panose="020B0503020204020204" pitchFamily="34" charset="-122"/>
                <a:ea typeface="微软雅黑" panose="020B0503020204020204" pitchFamily="34" charset="-122"/>
              </a:rPr>
              <a:t>年，</a:t>
            </a:r>
            <a:r>
              <a:rPr lang="zh-CN" altLang="en-US" sz="1600" b="1" dirty="0">
                <a:latin typeface="微软雅黑" panose="020B0503020204020204" pitchFamily="34" charset="-122"/>
                <a:ea typeface="微软雅黑" panose="020B0503020204020204" pitchFamily="34" charset="-122"/>
              </a:rPr>
              <a:t>引进后须全职连续在辽工作</a:t>
            </a:r>
            <a:r>
              <a:rPr lang="en-US" altLang="zh-CN" sz="1600" b="1" dirty="0">
                <a:latin typeface="微软雅黑" panose="020B0503020204020204" pitchFamily="34" charset="-122"/>
                <a:ea typeface="微软雅黑" panose="020B0503020204020204" pitchFamily="34" charset="-122"/>
              </a:rPr>
              <a:t>5</a:t>
            </a:r>
            <a:r>
              <a:rPr lang="zh-CN" altLang="en-US" sz="1600" b="1" dirty="0">
                <a:latin typeface="微软雅黑" panose="020B0503020204020204" pitchFamily="34" charset="-122"/>
                <a:ea typeface="微软雅黑" panose="020B0503020204020204" pitchFamily="34" charset="-122"/>
              </a:rPr>
              <a:t>年以上（每年在辽工作不少于</a:t>
            </a:r>
            <a:r>
              <a:rPr lang="en-US" altLang="zh-CN" sz="1600" b="1" dirty="0">
                <a:latin typeface="微软雅黑" panose="020B0503020204020204" pitchFamily="34" charset="-122"/>
                <a:ea typeface="微软雅黑" panose="020B0503020204020204" pitchFamily="34" charset="-122"/>
              </a:rPr>
              <a:t>9</a:t>
            </a:r>
            <a:r>
              <a:rPr lang="zh-CN" altLang="en-US" sz="1600" b="1" dirty="0">
                <a:latin typeface="微软雅黑" panose="020B0503020204020204" pitchFamily="34" charset="-122"/>
                <a:ea typeface="微软雅黑" panose="020B0503020204020204" pitchFamily="34" charset="-122"/>
              </a:rPr>
              <a:t>个月）。</a:t>
            </a:r>
            <a:br>
              <a:rPr lang="zh-CN" altLang="en-US" sz="1600" b="1" dirty="0">
                <a:latin typeface="微软雅黑" panose="020B0503020204020204" pitchFamily="34" charset="-122"/>
                <a:ea typeface="微软雅黑" panose="020B0503020204020204" pitchFamily="34" charset="-122"/>
              </a:rPr>
            </a:br>
            <a:r>
              <a:rPr lang="en-US" altLang="zh-CN" sz="1600" b="1" dirty="0">
                <a:latin typeface="微软雅黑" panose="020B0503020204020204" pitchFamily="34" charset="-122"/>
                <a:ea typeface="微软雅黑" panose="020B0503020204020204" pitchFamily="34" charset="-122"/>
              </a:rPr>
              <a:t>3</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诺贝尔奖</a:t>
            </a:r>
            <a:r>
              <a:rPr lang="zh-CN" altLang="en-US" sz="1600" b="1" dirty="0">
                <a:latin typeface="微软雅黑" panose="020B0503020204020204" pitchFamily="34" charset="-122"/>
                <a:ea typeface="微软雅黑" panose="020B0503020204020204" pitchFamily="34" charset="-122"/>
              </a:rPr>
              <a:t>、图灵奖、菲尔茨奖等国家大奖获得者；美国、英国、加拿大等发达国家院士；在世界一流大学、科研机构任职的国际著名学者；辽宁急需紧缺的其他杰出人才。</a:t>
            </a:r>
          </a:p>
        </p:txBody>
      </p:sp>
      <p:sp>
        <p:nvSpPr>
          <p:cNvPr id="7" name="文本框 6"/>
          <p:cNvSpPr txBox="1"/>
          <p:nvPr/>
        </p:nvSpPr>
        <p:spPr>
          <a:xfrm>
            <a:off x="74568" y="5747433"/>
            <a:ext cx="1656184" cy="369332"/>
          </a:xfrm>
          <a:prstGeom prst="rect">
            <a:avLst/>
          </a:prstGeom>
          <a:solidFill>
            <a:schemeClr val="tx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a:t>推荐</a:t>
            </a:r>
            <a:r>
              <a:rPr lang="zh-CN" altLang="en-US" dirty="0" smtClean="0"/>
              <a:t>人选分析</a:t>
            </a:r>
            <a:endParaRPr lang="zh-CN" altLang="en-US" dirty="0"/>
          </a:p>
        </p:txBody>
      </p:sp>
      <p:sp>
        <p:nvSpPr>
          <p:cNvPr id="8" name="文本框 7"/>
          <p:cNvSpPr txBox="1"/>
          <p:nvPr/>
        </p:nvSpPr>
        <p:spPr>
          <a:xfrm>
            <a:off x="173903" y="6265524"/>
            <a:ext cx="2597897" cy="451406"/>
          </a:xfrm>
          <a:prstGeom prst="rect">
            <a:avLst/>
          </a:prstGeom>
          <a:noFill/>
        </p:spPr>
        <p:txBody>
          <a:bodyPr wrap="square" rtlCol="0">
            <a:spAutoFit/>
          </a:bodyPr>
          <a:lstStyle>
            <a:defPPr>
              <a:defRPr lang="zh-CN"/>
            </a:defPPr>
            <a:lvl1pPr>
              <a:lnSpc>
                <a:spcPts val="2600"/>
              </a:lnSpc>
              <a:defRPr b="1">
                <a:latin typeface="微软雅黑" panose="020B0503020204020204" pitchFamily="34" charset="-122"/>
                <a:ea typeface="微软雅黑" panose="020B0503020204020204" pitchFamily="34" charset="-122"/>
              </a:defRPr>
            </a:lvl1pPr>
          </a:lstStyle>
          <a:p>
            <a:pPr>
              <a:lnSpc>
                <a:spcPts val="2800"/>
              </a:lnSpc>
            </a:pPr>
            <a:r>
              <a:rPr lang="zh-CN" altLang="en-US" dirty="0">
                <a:solidFill>
                  <a:schemeClr val="tx2"/>
                </a:solidFill>
              </a:rPr>
              <a:t>本年</a:t>
            </a:r>
            <a:r>
              <a:rPr lang="zh-CN" altLang="en-US" dirty="0" smtClean="0">
                <a:solidFill>
                  <a:schemeClr val="tx2"/>
                </a:solidFill>
              </a:rPr>
              <a:t>度我所无此类人选</a:t>
            </a:r>
            <a:endParaRPr lang="zh-CN" altLang="en-US" dirty="0">
              <a:solidFill>
                <a:schemeClr val="tx2"/>
              </a:solidFill>
            </a:endParaRPr>
          </a:p>
        </p:txBody>
      </p:sp>
      <p:sp>
        <p:nvSpPr>
          <p:cNvPr id="10" name="Rectangle 2"/>
          <p:cNvSpPr>
            <a:spLocks noGrp="1" noChangeArrowheads="1"/>
          </p:cNvSpPr>
          <p:nvPr>
            <p:ph type="title"/>
          </p:nvPr>
        </p:nvSpPr>
        <p:spPr>
          <a:xfrm>
            <a:off x="539750" y="188640"/>
            <a:ext cx="9000802" cy="633413"/>
          </a:xfrm>
        </p:spPr>
        <p:txBody>
          <a:bodyPr>
            <a:noAutofit/>
          </a:bodyPr>
          <a:lstStyle/>
          <a:p>
            <a:r>
              <a:rPr lang="en-US" altLang="zh-CN" sz="2400" dirty="0" smtClean="0">
                <a:solidFill>
                  <a:srgbClr val="9E0000"/>
                </a:solidFill>
              </a:rPr>
              <a:t>3.2018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海内外高层次人才引进集聚计划</a:t>
            </a:r>
          </a:p>
        </p:txBody>
      </p:sp>
      <p:sp>
        <p:nvSpPr>
          <p:cNvPr id="3" name="文本框 2"/>
          <p:cNvSpPr txBox="1"/>
          <p:nvPr/>
        </p:nvSpPr>
        <p:spPr>
          <a:xfrm>
            <a:off x="1403648" y="2718985"/>
            <a:ext cx="1824280" cy="369332"/>
          </a:xfrm>
          <a:prstGeom prst="rect">
            <a:avLst/>
          </a:prstGeom>
          <a:solidFill>
            <a:schemeClr val="bg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a:solidFill>
                  <a:schemeClr val="accent1">
                    <a:lumMod val="50000"/>
                  </a:schemeClr>
                </a:solidFill>
              </a:rPr>
              <a:t>国（境）外引进</a:t>
            </a:r>
          </a:p>
        </p:txBody>
      </p:sp>
      <p:sp>
        <p:nvSpPr>
          <p:cNvPr id="12" name="文本框 11"/>
          <p:cNvSpPr txBox="1"/>
          <p:nvPr/>
        </p:nvSpPr>
        <p:spPr>
          <a:xfrm>
            <a:off x="6696236" y="2718985"/>
            <a:ext cx="1224136" cy="369332"/>
          </a:xfrm>
          <a:prstGeom prst="rect">
            <a:avLst/>
          </a:prstGeom>
          <a:solidFill>
            <a:schemeClr val="bg2"/>
          </a:solidFill>
        </p:spPr>
        <p:txBody>
          <a:bodyPr wrap="square" rtlCol="0">
            <a:spAutoFit/>
          </a:bodyPr>
          <a:lstStyle>
            <a:defPPr>
              <a:defRPr lang="zh-CN"/>
            </a:defPPr>
            <a:lvl1pPr>
              <a:defRPr b="1">
                <a:solidFill>
                  <a:schemeClr val="accent1">
                    <a:lumMod val="50000"/>
                  </a:schemeClr>
                </a:solidFill>
                <a:latin typeface="微软雅黑" panose="020B0503020204020204" pitchFamily="34" charset="-122"/>
                <a:ea typeface="微软雅黑" panose="020B0503020204020204" pitchFamily="34" charset="-122"/>
              </a:defRPr>
            </a:lvl1pPr>
          </a:lstStyle>
          <a:p>
            <a:r>
              <a:rPr lang="zh-CN" altLang="en-US" dirty="0"/>
              <a:t>省外引进</a:t>
            </a:r>
          </a:p>
        </p:txBody>
      </p:sp>
      <p:sp>
        <p:nvSpPr>
          <p:cNvPr id="11" name="矩形 10"/>
          <p:cNvSpPr/>
          <p:nvPr/>
        </p:nvSpPr>
        <p:spPr>
          <a:xfrm>
            <a:off x="902660" y="1313582"/>
            <a:ext cx="7929864" cy="1323439"/>
          </a:xfrm>
          <a:prstGeom prst="rect">
            <a:avLst/>
          </a:prstGeom>
        </p:spPr>
        <p:txBody>
          <a:bodyPr wrap="square">
            <a:spAutoFit/>
          </a:bodyPr>
          <a:lstStyle/>
          <a:p>
            <a:pPr fontAlgn="ctr">
              <a:lnSpc>
                <a:spcPts val="2400"/>
              </a:lnSpc>
            </a:pPr>
            <a:r>
              <a:rPr lang="en-US" altLang="zh-CN" sz="1600" b="1" dirty="0">
                <a:latin typeface="微软雅黑" panose="020B0503020204020204" pitchFamily="34" charset="-122"/>
                <a:ea typeface="微软雅黑" panose="020B0503020204020204" pitchFamily="34" charset="-122"/>
              </a:rPr>
              <a:t>1</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坚持</a:t>
            </a:r>
            <a:r>
              <a:rPr lang="zh-CN" altLang="en-US" sz="1600" b="1" dirty="0">
                <a:latin typeface="微软雅黑" panose="020B0503020204020204" pitchFamily="34" charset="-122"/>
                <a:ea typeface="微软雅黑" panose="020B0503020204020204" pitchFamily="34" charset="-122"/>
              </a:rPr>
              <a:t>全职潜心研究。</a:t>
            </a:r>
            <a:br>
              <a:rPr lang="zh-CN" altLang="en-US" sz="1600" b="1" dirty="0">
                <a:latin typeface="微软雅黑" panose="020B0503020204020204" pitchFamily="34" charset="-122"/>
                <a:ea typeface="微软雅黑" panose="020B0503020204020204" pitchFamily="34" charset="-122"/>
              </a:rPr>
            </a:br>
            <a:r>
              <a:rPr lang="en-US" altLang="zh-CN" sz="1600" b="1" dirty="0">
                <a:latin typeface="微软雅黑" panose="020B0503020204020204" pitchFamily="34" charset="-122"/>
                <a:ea typeface="微软雅黑" panose="020B0503020204020204" pitchFamily="34" charset="-122"/>
              </a:rPr>
              <a:t>2</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秉承</a:t>
            </a:r>
            <a:r>
              <a:rPr lang="zh-CN" altLang="en-US" sz="1600" b="1" dirty="0">
                <a:latin typeface="微软雅黑" panose="020B0503020204020204" pitchFamily="34" charset="-122"/>
                <a:ea typeface="微软雅黑" panose="020B0503020204020204" pitchFamily="34" charset="-122"/>
              </a:rPr>
              <a:t>科学精神，品德高尚。</a:t>
            </a:r>
            <a:br>
              <a:rPr lang="zh-CN" altLang="en-US" sz="1600" b="1" dirty="0">
                <a:latin typeface="微软雅黑" panose="020B0503020204020204" pitchFamily="34" charset="-122"/>
                <a:ea typeface="微软雅黑" panose="020B0503020204020204" pitchFamily="34" charset="-122"/>
              </a:rPr>
            </a:br>
            <a:r>
              <a:rPr lang="en-US" altLang="zh-CN" sz="1600" b="1" dirty="0">
                <a:latin typeface="微软雅黑" panose="020B0503020204020204" pitchFamily="34" charset="-122"/>
                <a:ea typeface="微软雅黑" panose="020B0503020204020204" pitchFamily="34" charset="-122"/>
              </a:rPr>
              <a:t>3</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年龄</a:t>
            </a:r>
            <a:r>
              <a:rPr lang="zh-CN" altLang="en-US" sz="1600" b="1" dirty="0">
                <a:latin typeface="微软雅黑" panose="020B0503020204020204" pitchFamily="34" charset="-122"/>
                <a:ea typeface="微软雅黑" panose="020B0503020204020204" pitchFamily="34" charset="-122"/>
              </a:rPr>
              <a:t>一般应在</a:t>
            </a:r>
            <a:r>
              <a:rPr lang="en-US" altLang="zh-CN" sz="1600" b="1" dirty="0">
                <a:solidFill>
                  <a:srgbClr val="9E0000"/>
                </a:solidFill>
                <a:latin typeface="微软雅黑" panose="020B0503020204020204" pitchFamily="34" charset="-122"/>
                <a:ea typeface="微软雅黑" panose="020B0503020204020204" pitchFamily="34" charset="-122"/>
              </a:rPr>
              <a:t>55</a:t>
            </a:r>
            <a:r>
              <a:rPr lang="zh-CN" altLang="en-US" sz="1600" b="1" dirty="0">
                <a:solidFill>
                  <a:srgbClr val="9E0000"/>
                </a:solidFill>
                <a:latin typeface="微软雅黑" panose="020B0503020204020204" pitchFamily="34" charset="-122"/>
                <a:ea typeface="微软雅黑" panose="020B0503020204020204" pitchFamily="34" charset="-122"/>
              </a:rPr>
              <a:t>周岁以下（</a:t>
            </a:r>
            <a:r>
              <a:rPr lang="en-US" altLang="zh-CN" sz="1600" b="1" dirty="0">
                <a:solidFill>
                  <a:srgbClr val="9E0000"/>
                </a:solidFill>
                <a:latin typeface="微软雅黑" panose="020B0503020204020204" pitchFamily="34" charset="-122"/>
                <a:ea typeface="微软雅黑" panose="020B0503020204020204" pitchFamily="34" charset="-122"/>
              </a:rPr>
              <a:t>1963</a:t>
            </a:r>
            <a:r>
              <a:rPr lang="zh-CN" altLang="en-US" sz="1600" b="1" dirty="0">
                <a:solidFill>
                  <a:srgbClr val="9E0000"/>
                </a:solidFill>
                <a:latin typeface="微软雅黑" panose="020B0503020204020204" pitchFamily="34" charset="-122"/>
                <a:ea typeface="微软雅黑" panose="020B0503020204020204" pitchFamily="34" charset="-122"/>
              </a:rPr>
              <a:t>年</a:t>
            </a:r>
            <a:r>
              <a:rPr lang="en-US" altLang="zh-CN" sz="1600" b="1" dirty="0">
                <a:solidFill>
                  <a:srgbClr val="9E0000"/>
                </a:solidFill>
                <a:latin typeface="微软雅黑" panose="020B0503020204020204" pitchFamily="34" charset="-122"/>
                <a:ea typeface="微软雅黑" panose="020B0503020204020204" pitchFamily="34" charset="-122"/>
              </a:rPr>
              <a:t>3</a:t>
            </a:r>
            <a:r>
              <a:rPr lang="zh-CN" altLang="en-US" sz="1600" b="1" dirty="0">
                <a:solidFill>
                  <a:srgbClr val="9E0000"/>
                </a:solidFill>
                <a:latin typeface="微软雅黑" panose="020B0503020204020204" pitchFamily="34" charset="-122"/>
                <a:ea typeface="微软雅黑" panose="020B0503020204020204" pitchFamily="34" charset="-122"/>
              </a:rPr>
              <a:t>月</a:t>
            </a:r>
            <a:r>
              <a:rPr lang="en-US" altLang="zh-CN" sz="1600" b="1" dirty="0">
                <a:solidFill>
                  <a:srgbClr val="9E0000"/>
                </a:solidFill>
                <a:latin typeface="微软雅黑" panose="020B0503020204020204" pitchFamily="34" charset="-122"/>
                <a:ea typeface="微软雅黑" panose="020B0503020204020204" pitchFamily="34" charset="-122"/>
              </a:rPr>
              <a:t>6</a:t>
            </a:r>
            <a:r>
              <a:rPr lang="zh-CN" altLang="en-US" sz="1600" b="1" dirty="0">
                <a:solidFill>
                  <a:srgbClr val="9E0000"/>
                </a:solidFill>
                <a:latin typeface="微软雅黑" panose="020B0503020204020204" pitchFamily="34" charset="-122"/>
                <a:ea typeface="微软雅黑" panose="020B0503020204020204" pitchFamily="34" charset="-122"/>
              </a:rPr>
              <a:t>日之后出生）</a:t>
            </a:r>
            <a:r>
              <a:rPr lang="zh-CN" altLang="en-US" sz="1600" b="1" dirty="0">
                <a:latin typeface="微软雅黑" panose="020B0503020204020204" pitchFamily="34" charset="-122"/>
                <a:ea typeface="微软雅黑" panose="020B0503020204020204" pitchFamily="34" charset="-122"/>
              </a:rPr>
              <a:t>。作出突出贡献或急需紧缺人才，年龄条件可适当放宽。</a:t>
            </a:r>
            <a:endParaRPr lang="zh-CN" altLang="en-US" sz="1600" b="1" dirty="0">
              <a:solidFill>
                <a:srgbClr val="000000"/>
              </a:solidFill>
              <a:latin typeface="微软雅黑" panose="020B0503020204020204" pitchFamily="34" charset="-122"/>
              <a:ea typeface="微软雅黑" panose="020B0503020204020204" pitchFamily="34" charset="-122"/>
            </a:endParaRPr>
          </a:p>
        </p:txBody>
      </p:sp>
      <p:sp>
        <p:nvSpPr>
          <p:cNvPr id="13" name="矩形 12"/>
          <p:cNvSpPr/>
          <p:nvPr/>
        </p:nvSpPr>
        <p:spPr>
          <a:xfrm>
            <a:off x="5580112" y="3170281"/>
            <a:ext cx="3456384" cy="2092881"/>
          </a:xfrm>
          <a:prstGeom prst="rect">
            <a:avLst/>
          </a:prstGeom>
        </p:spPr>
        <p:txBody>
          <a:bodyPr wrap="square">
            <a:spAutoFit/>
          </a:bodyPr>
          <a:lstStyle/>
          <a:p>
            <a:pPr fontAlgn="ctr">
              <a:lnSpc>
                <a:spcPts val="2600"/>
              </a:lnSpc>
            </a:pPr>
            <a:r>
              <a:rPr lang="en-US" altLang="zh-CN" sz="1600" b="1" dirty="0">
                <a:latin typeface="微软雅黑" panose="020B0503020204020204" pitchFamily="34" charset="-122"/>
                <a:ea typeface="微软雅黑" panose="020B0503020204020204" pitchFamily="34" charset="-122"/>
              </a:rPr>
              <a:t>1</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引进</a:t>
            </a:r>
            <a:r>
              <a:rPr lang="zh-CN" altLang="en-US" sz="1600" b="1" dirty="0">
                <a:latin typeface="微软雅黑" panose="020B0503020204020204" pitchFamily="34" charset="-122"/>
                <a:ea typeface="微软雅黑" panose="020B0503020204020204" pitchFamily="34" charset="-122"/>
              </a:rPr>
              <a:t>时</a:t>
            </a:r>
            <a:r>
              <a:rPr lang="zh-CN" altLang="en-US" sz="1600" b="1" dirty="0">
                <a:solidFill>
                  <a:srgbClr val="9E0000"/>
                </a:solidFill>
                <a:latin typeface="微软雅黑" panose="020B0503020204020204" pitchFamily="34" charset="-122"/>
                <a:ea typeface="微软雅黑" panose="020B0503020204020204" pitchFamily="34" charset="-122"/>
              </a:rPr>
              <a:t>未全职在辽工作或在辽工作不超过</a:t>
            </a:r>
            <a:r>
              <a:rPr lang="en-US" altLang="zh-CN" sz="1600" b="1" dirty="0">
                <a:solidFill>
                  <a:srgbClr val="9E0000"/>
                </a:solidFill>
                <a:latin typeface="微软雅黑" panose="020B0503020204020204" pitchFamily="34" charset="-122"/>
                <a:ea typeface="微软雅黑" panose="020B0503020204020204" pitchFamily="34" charset="-122"/>
              </a:rPr>
              <a:t>2</a:t>
            </a:r>
            <a:r>
              <a:rPr lang="zh-CN" altLang="en-US" sz="1600" b="1" dirty="0">
                <a:solidFill>
                  <a:srgbClr val="9E0000"/>
                </a:solidFill>
                <a:latin typeface="微软雅黑" panose="020B0503020204020204" pitchFamily="34" charset="-122"/>
                <a:ea typeface="微软雅黑" panose="020B0503020204020204" pitchFamily="34" charset="-122"/>
              </a:rPr>
              <a:t>年，</a:t>
            </a:r>
            <a:r>
              <a:rPr lang="zh-CN" altLang="en-US" sz="1600" b="1" dirty="0">
                <a:latin typeface="微软雅黑" panose="020B0503020204020204" pitchFamily="34" charset="-122"/>
                <a:ea typeface="微软雅黑" panose="020B0503020204020204" pitchFamily="34" charset="-122"/>
              </a:rPr>
              <a:t>引进后须全职连续在辽工作</a:t>
            </a:r>
            <a:r>
              <a:rPr lang="en-US" altLang="zh-CN" sz="1600" b="1" dirty="0">
                <a:latin typeface="微软雅黑" panose="020B0503020204020204" pitchFamily="34" charset="-122"/>
                <a:ea typeface="微软雅黑" panose="020B0503020204020204" pitchFamily="34" charset="-122"/>
              </a:rPr>
              <a:t>5</a:t>
            </a:r>
            <a:r>
              <a:rPr lang="zh-CN" altLang="en-US" sz="1600" b="1" dirty="0">
                <a:latin typeface="微软雅黑" panose="020B0503020204020204" pitchFamily="34" charset="-122"/>
                <a:ea typeface="微软雅黑" panose="020B0503020204020204" pitchFamily="34" charset="-122"/>
              </a:rPr>
              <a:t>年以上（每年在辽工作不少于</a:t>
            </a:r>
            <a:r>
              <a:rPr lang="en-US" altLang="zh-CN" sz="1600" b="1" dirty="0">
                <a:latin typeface="微软雅黑" panose="020B0503020204020204" pitchFamily="34" charset="-122"/>
                <a:ea typeface="微软雅黑" panose="020B0503020204020204" pitchFamily="34" charset="-122"/>
              </a:rPr>
              <a:t>9</a:t>
            </a:r>
            <a:r>
              <a:rPr lang="zh-CN" altLang="en-US" sz="1600" b="1" dirty="0">
                <a:latin typeface="微软雅黑" panose="020B0503020204020204" pitchFamily="34" charset="-122"/>
                <a:ea typeface="微软雅黑" panose="020B0503020204020204" pitchFamily="34" charset="-122"/>
              </a:rPr>
              <a:t>个月）。</a:t>
            </a:r>
            <a:br>
              <a:rPr lang="zh-CN" altLang="en-US" sz="1600" b="1" dirty="0">
                <a:latin typeface="微软雅黑" panose="020B0503020204020204" pitchFamily="34" charset="-122"/>
                <a:ea typeface="微软雅黑" panose="020B0503020204020204" pitchFamily="34" charset="-122"/>
              </a:rPr>
            </a:br>
            <a:r>
              <a:rPr lang="en-US" altLang="zh-CN" sz="1600" b="1" dirty="0">
                <a:latin typeface="微软雅黑" panose="020B0503020204020204" pitchFamily="34" charset="-122"/>
                <a:ea typeface="微软雅黑" panose="020B0503020204020204" pitchFamily="34" charset="-122"/>
              </a:rPr>
              <a:t>2</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研究</a:t>
            </a:r>
            <a:r>
              <a:rPr lang="zh-CN" altLang="en-US" sz="1600" b="1" dirty="0">
                <a:latin typeface="微软雅黑" panose="020B0503020204020204" pitchFamily="34" charset="-122"/>
                <a:ea typeface="微软雅黑" panose="020B0503020204020204" pitchFamily="34" charset="-122"/>
              </a:rPr>
              <a:t>方向处于</a:t>
            </a:r>
            <a:r>
              <a:rPr lang="zh-CN" altLang="en-US" sz="1600" b="1" dirty="0">
                <a:solidFill>
                  <a:srgbClr val="9E0000"/>
                </a:solidFill>
                <a:latin typeface="微软雅黑" panose="020B0503020204020204" pitchFamily="34" charset="-122"/>
                <a:ea typeface="微软雅黑" panose="020B0503020204020204" pitchFamily="34" charset="-122"/>
              </a:rPr>
              <a:t>世界科技前沿领域。</a:t>
            </a:r>
            <a:br>
              <a:rPr lang="zh-CN" altLang="en-US" sz="1600" b="1" dirty="0">
                <a:solidFill>
                  <a:srgbClr val="9E0000"/>
                </a:solidFill>
                <a:latin typeface="微软雅黑" panose="020B0503020204020204" pitchFamily="34" charset="-122"/>
                <a:ea typeface="微软雅黑" panose="020B0503020204020204" pitchFamily="34" charset="-122"/>
              </a:rPr>
            </a:br>
            <a:r>
              <a:rPr lang="en-US" altLang="zh-CN" sz="1600" b="1" dirty="0">
                <a:latin typeface="微软雅黑" panose="020B0503020204020204" pitchFamily="34" charset="-122"/>
                <a:ea typeface="微软雅黑" panose="020B0503020204020204" pitchFamily="34" charset="-122"/>
              </a:rPr>
              <a:t>3</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取得</a:t>
            </a:r>
            <a:r>
              <a:rPr lang="zh-CN" altLang="en-US" sz="1600" b="1" dirty="0">
                <a:latin typeface="微软雅黑" panose="020B0503020204020204" pitchFamily="34" charset="-122"/>
                <a:ea typeface="微软雅黑" panose="020B0503020204020204" pitchFamily="34" charset="-122"/>
              </a:rPr>
              <a:t>国内外同行公认的突出成就。</a:t>
            </a:r>
            <a:endParaRPr lang="zh-CN" altLang="en-US" sz="1600" b="1" dirty="0">
              <a:solidFill>
                <a:srgbClr val="00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812677198"/>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本框 5"/>
          <p:cNvSpPr txBox="1"/>
          <p:nvPr/>
        </p:nvSpPr>
        <p:spPr>
          <a:xfrm>
            <a:off x="48337" y="1420401"/>
            <a:ext cx="702240" cy="646331"/>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7164288"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2. </a:t>
            </a:r>
            <a:r>
              <a:rPr lang="zh-CN" altLang="en-US" sz="2000" b="1" dirty="0" smtClean="0">
                <a:solidFill>
                  <a:schemeClr val="bg1"/>
                </a:solidFill>
                <a:latin typeface="微软雅黑" panose="020B0503020204020204" pitchFamily="34" charset="-122"/>
                <a:ea typeface="微软雅黑" panose="020B0503020204020204" pitchFamily="34" charset="-122"/>
              </a:rPr>
              <a:t>创新领军人才：本年度全省</a:t>
            </a:r>
            <a:r>
              <a:rPr lang="en-US" altLang="zh-CN" sz="2000" b="1" dirty="0" smtClean="0">
                <a:solidFill>
                  <a:schemeClr val="bg1"/>
                </a:solidFill>
                <a:latin typeface="微软雅黑" panose="020B0503020204020204" pitchFamily="34" charset="-122"/>
                <a:ea typeface="微软雅黑" panose="020B0503020204020204" pitchFamily="34" charset="-122"/>
              </a:rPr>
              <a:t>50</a:t>
            </a:r>
            <a:r>
              <a:rPr lang="zh-CN" altLang="en-US" sz="2000" b="1" dirty="0" smtClean="0">
                <a:solidFill>
                  <a:schemeClr val="bg1"/>
                </a:solidFill>
                <a:latin typeface="微软雅黑" panose="020B0503020204020204" pitchFamily="34" charset="-122"/>
                <a:ea typeface="微软雅黑" panose="020B0503020204020204" pitchFamily="34" charset="-122"/>
              </a:rPr>
              <a:t>个名额，经费支持额度</a:t>
            </a:r>
            <a:r>
              <a:rPr lang="en-US" altLang="zh-CN" sz="2000" b="1" dirty="0" smtClean="0">
                <a:solidFill>
                  <a:schemeClr val="bg1"/>
                </a:solidFill>
                <a:latin typeface="微软雅黑" panose="020B0503020204020204" pitchFamily="34" charset="-122"/>
                <a:ea typeface="微软雅黑" panose="020B0503020204020204" pitchFamily="34" charset="-122"/>
              </a:rPr>
              <a:t>100</a:t>
            </a:r>
            <a:r>
              <a:rPr lang="zh-CN" altLang="en-US" sz="2000" b="1" dirty="0" smtClean="0">
                <a:solidFill>
                  <a:schemeClr val="bg1"/>
                </a:solidFill>
                <a:latin typeface="微软雅黑" panose="020B0503020204020204" pitchFamily="34" charset="-122"/>
                <a:ea typeface="微软雅黑" panose="020B0503020204020204" pitchFamily="34" charset="-122"/>
              </a:rPr>
              <a:t>万</a:t>
            </a:r>
            <a:endParaRPr lang="en-US" altLang="zh-CN" sz="2000" b="1" dirty="0" smtClean="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48337" y="4485593"/>
            <a:ext cx="5004048" cy="1092607"/>
          </a:xfrm>
          <a:prstGeom prst="rect">
            <a:avLst/>
          </a:prstGeom>
          <a:noFill/>
        </p:spPr>
        <p:txBody>
          <a:bodyPr wrap="square" rtlCol="0">
            <a:spAutoFit/>
          </a:bodyPr>
          <a:lstStyle/>
          <a:p>
            <a:pPr>
              <a:lnSpc>
                <a:spcPts val="2600"/>
              </a:lnSpc>
            </a:pPr>
            <a:r>
              <a:rPr lang="en-US" altLang="zh-CN" sz="1600" b="1" dirty="0">
                <a:latin typeface="微软雅黑" panose="020B0503020204020204" pitchFamily="34" charset="-122"/>
                <a:ea typeface="微软雅黑" panose="020B0503020204020204" pitchFamily="34" charset="-122"/>
              </a:rPr>
              <a:t>1</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一般应在国（境）外取得博士学位。</a:t>
            </a:r>
            <a:r>
              <a:rPr lang="zh-CN" altLang="en-US" sz="1600" b="1" dirty="0">
                <a:latin typeface="微软雅黑" panose="020B0503020204020204" pitchFamily="34" charset="-122"/>
                <a:ea typeface="微软雅黑" panose="020B0503020204020204" pitchFamily="34" charset="-122"/>
              </a:rPr>
              <a:t/>
            </a:r>
            <a:br>
              <a:rPr lang="zh-CN" altLang="en-US" sz="1600" b="1" dirty="0">
                <a:latin typeface="微软雅黑" panose="020B0503020204020204" pitchFamily="34" charset="-122"/>
                <a:ea typeface="微软雅黑" panose="020B0503020204020204" pitchFamily="34" charset="-122"/>
              </a:rPr>
            </a:br>
            <a:r>
              <a:rPr lang="en-US" altLang="zh-CN" sz="1600" b="1" dirty="0" smtClean="0">
                <a:latin typeface="微软雅黑" panose="020B0503020204020204" pitchFamily="34" charset="-122"/>
                <a:ea typeface="微软雅黑" panose="020B0503020204020204" pitchFamily="34" charset="-122"/>
              </a:rPr>
              <a:t>2. </a:t>
            </a:r>
            <a:r>
              <a:rPr lang="zh-CN" altLang="en-US" sz="1600" b="1" dirty="0" smtClean="0">
                <a:solidFill>
                  <a:srgbClr val="9E0000"/>
                </a:solidFill>
                <a:latin typeface="微软雅黑" panose="020B0503020204020204" pitchFamily="34" charset="-122"/>
                <a:ea typeface="微软雅黑" panose="020B0503020204020204" pitchFamily="34" charset="-122"/>
              </a:rPr>
              <a:t>在国外著名高校、科研院所担任相当于副教授以上</a:t>
            </a:r>
            <a:r>
              <a:rPr lang="zh-CN" altLang="en-US" sz="1600" b="1" dirty="0" smtClean="0">
                <a:latin typeface="微软雅黑" panose="020B0503020204020204" pitchFamily="34" charset="-122"/>
                <a:ea typeface="微软雅黑" panose="020B0503020204020204" pitchFamily="34" charset="-122"/>
              </a:rPr>
              <a:t>（含）职务。</a:t>
            </a:r>
            <a:endParaRPr lang="en-US" altLang="zh-CN" sz="1600" b="1" dirty="0" smtClean="0">
              <a:latin typeface="微软雅黑" panose="020B0503020204020204" pitchFamily="34" charset="-122"/>
              <a:ea typeface="微软雅黑" panose="020B0503020204020204" pitchFamily="34" charset="-122"/>
            </a:endParaRPr>
          </a:p>
        </p:txBody>
      </p:sp>
      <p:sp>
        <p:nvSpPr>
          <p:cNvPr id="10" name="Rectangle 2"/>
          <p:cNvSpPr>
            <a:spLocks noGrp="1" noChangeArrowheads="1"/>
          </p:cNvSpPr>
          <p:nvPr>
            <p:ph type="title"/>
          </p:nvPr>
        </p:nvSpPr>
        <p:spPr>
          <a:xfrm>
            <a:off x="539750" y="188640"/>
            <a:ext cx="9000802" cy="633413"/>
          </a:xfrm>
        </p:spPr>
        <p:txBody>
          <a:bodyPr>
            <a:noAutofit/>
          </a:bodyPr>
          <a:lstStyle/>
          <a:p>
            <a:r>
              <a:rPr lang="en-US" altLang="zh-CN" sz="2400" dirty="0" smtClean="0">
                <a:solidFill>
                  <a:srgbClr val="9E0000"/>
                </a:solidFill>
              </a:rPr>
              <a:t>3.2018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海内外高层次人才引进集聚计划</a:t>
            </a:r>
          </a:p>
        </p:txBody>
      </p:sp>
      <p:sp>
        <p:nvSpPr>
          <p:cNvPr id="3" name="文本框 2"/>
          <p:cNvSpPr txBox="1"/>
          <p:nvPr/>
        </p:nvSpPr>
        <p:spPr>
          <a:xfrm>
            <a:off x="1403648" y="4149080"/>
            <a:ext cx="1824280" cy="369332"/>
          </a:xfrm>
          <a:prstGeom prst="rect">
            <a:avLst/>
          </a:prstGeom>
          <a:solidFill>
            <a:schemeClr val="bg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smtClean="0">
                <a:solidFill>
                  <a:schemeClr val="accent1">
                    <a:lumMod val="50000"/>
                  </a:schemeClr>
                </a:solidFill>
              </a:rPr>
              <a:t>国（境）外引进</a:t>
            </a:r>
            <a:endParaRPr lang="zh-CN" altLang="en-US" dirty="0">
              <a:solidFill>
                <a:schemeClr val="accent1">
                  <a:lumMod val="50000"/>
                </a:schemeClr>
              </a:solidFill>
            </a:endParaRPr>
          </a:p>
        </p:txBody>
      </p:sp>
      <p:sp>
        <p:nvSpPr>
          <p:cNvPr id="12" name="文本框 11"/>
          <p:cNvSpPr txBox="1"/>
          <p:nvPr/>
        </p:nvSpPr>
        <p:spPr>
          <a:xfrm>
            <a:off x="6552220" y="4149080"/>
            <a:ext cx="1224136" cy="369332"/>
          </a:xfrm>
          <a:prstGeom prst="rect">
            <a:avLst/>
          </a:prstGeom>
          <a:solidFill>
            <a:schemeClr val="bg2"/>
          </a:solidFill>
        </p:spPr>
        <p:txBody>
          <a:bodyPr wrap="square" rtlCol="0">
            <a:spAutoFit/>
          </a:bodyPr>
          <a:lstStyle>
            <a:defPPr>
              <a:defRPr lang="zh-CN"/>
            </a:defPPr>
            <a:lvl1pPr>
              <a:defRPr b="1">
                <a:solidFill>
                  <a:schemeClr val="accent1">
                    <a:lumMod val="50000"/>
                  </a:schemeClr>
                </a:solidFill>
                <a:latin typeface="微软雅黑" panose="020B0503020204020204" pitchFamily="34" charset="-122"/>
                <a:ea typeface="微软雅黑" panose="020B0503020204020204" pitchFamily="34" charset="-122"/>
              </a:defRPr>
            </a:lvl1pPr>
          </a:lstStyle>
          <a:p>
            <a:r>
              <a:rPr lang="zh-CN" altLang="en-US" dirty="0"/>
              <a:t>省外引进</a:t>
            </a:r>
          </a:p>
        </p:txBody>
      </p:sp>
      <p:sp>
        <p:nvSpPr>
          <p:cNvPr id="11" name="矩形 10"/>
          <p:cNvSpPr/>
          <p:nvPr/>
        </p:nvSpPr>
        <p:spPr>
          <a:xfrm>
            <a:off x="745032" y="1286758"/>
            <a:ext cx="8388424" cy="2862322"/>
          </a:xfrm>
          <a:prstGeom prst="rect">
            <a:avLst/>
          </a:prstGeom>
        </p:spPr>
        <p:txBody>
          <a:bodyPr wrap="square">
            <a:spAutoFit/>
          </a:bodyPr>
          <a:lstStyle/>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坚持科学精神，恪守科学道德，品行端正。</a:t>
            </a:r>
            <a:endParaRPr lang="en-US" altLang="zh-CN" sz="1600" b="1" dirty="0" smtClean="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a:latin typeface="微软雅黑" panose="020B0503020204020204" pitchFamily="34" charset="-122"/>
                <a:ea typeface="微软雅黑" panose="020B0503020204020204" pitchFamily="34" charset="-122"/>
              </a:rPr>
              <a:t>引进时未全职在国内工作或在</a:t>
            </a:r>
            <a:r>
              <a:rPr lang="zh-CN" altLang="en-US" sz="1600" b="1" dirty="0">
                <a:solidFill>
                  <a:srgbClr val="9E0000"/>
                </a:solidFill>
                <a:latin typeface="微软雅黑" panose="020B0503020204020204" pitchFamily="34" charset="-122"/>
                <a:ea typeface="微软雅黑" panose="020B0503020204020204" pitchFamily="34" charset="-122"/>
              </a:rPr>
              <a:t>国内工作不超过</a:t>
            </a:r>
            <a:r>
              <a:rPr lang="en-US" altLang="zh-CN" sz="1600" b="1" dirty="0">
                <a:solidFill>
                  <a:srgbClr val="9E0000"/>
                </a:solidFill>
                <a:latin typeface="微软雅黑" panose="020B0503020204020204" pitchFamily="34" charset="-122"/>
                <a:ea typeface="微软雅黑" panose="020B0503020204020204" pitchFamily="34" charset="-122"/>
              </a:rPr>
              <a:t>2</a:t>
            </a:r>
            <a:r>
              <a:rPr lang="zh-CN" altLang="en-US" sz="1600" b="1" dirty="0">
                <a:solidFill>
                  <a:srgbClr val="9E0000"/>
                </a:solidFill>
                <a:latin typeface="微软雅黑" panose="020B0503020204020204" pitchFamily="34" charset="-122"/>
                <a:ea typeface="微软雅黑" panose="020B0503020204020204" pitchFamily="34" charset="-122"/>
              </a:rPr>
              <a:t>年，</a:t>
            </a:r>
            <a:r>
              <a:rPr lang="zh-CN" altLang="en-US" sz="1600" b="1" dirty="0">
                <a:latin typeface="微软雅黑" panose="020B0503020204020204" pitchFamily="34" charset="-122"/>
                <a:ea typeface="微软雅黑" panose="020B0503020204020204" pitchFamily="34" charset="-122"/>
              </a:rPr>
              <a:t>引进后须全职连续在辽工作</a:t>
            </a:r>
            <a:r>
              <a:rPr lang="en-US" altLang="zh-CN" sz="1600" b="1" dirty="0">
                <a:latin typeface="微软雅黑" panose="020B0503020204020204" pitchFamily="34" charset="-122"/>
                <a:ea typeface="微软雅黑" panose="020B0503020204020204" pitchFamily="34" charset="-122"/>
              </a:rPr>
              <a:t>5</a:t>
            </a:r>
            <a:r>
              <a:rPr lang="zh-CN" altLang="en-US" sz="1600" b="1" dirty="0">
                <a:latin typeface="微软雅黑" panose="020B0503020204020204" pitchFamily="34" charset="-122"/>
                <a:ea typeface="微软雅黑" panose="020B0503020204020204" pitchFamily="34" charset="-122"/>
              </a:rPr>
              <a:t>年以上（每年在辽工作不少于</a:t>
            </a:r>
            <a:r>
              <a:rPr lang="en-US" altLang="zh-CN" sz="1600" b="1" dirty="0">
                <a:latin typeface="微软雅黑" panose="020B0503020204020204" pitchFamily="34" charset="-122"/>
                <a:ea typeface="微软雅黑" panose="020B0503020204020204" pitchFamily="34" charset="-122"/>
              </a:rPr>
              <a:t>9</a:t>
            </a:r>
            <a:r>
              <a:rPr lang="zh-CN" altLang="en-US" sz="1600" b="1" dirty="0">
                <a:latin typeface="微软雅黑" panose="020B0503020204020204" pitchFamily="34" charset="-122"/>
                <a:ea typeface="微软雅黑" panose="020B0503020204020204" pitchFamily="34" charset="-122"/>
              </a:rPr>
              <a:t>个月</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年龄</a:t>
            </a:r>
            <a:r>
              <a:rPr lang="zh-CN" altLang="en-US" sz="1600" b="1" dirty="0">
                <a:latin typeface="微软雅黑" panose="020B0503020204020204" pitchFamily="34" charset="-122"/>
                <a:ea typeface="微软雅黑" panose="020B0503020204020204" pitchFamily="34" charset="-122"/>
              </a:rPr>
              <a:t>一般应在</a:t>
            </a:r>
            <a:r>
              <a:rPr lang="en-US" altLang="zh-CN" sz="1600" b="1" dirty="0">
                <a:solidFill>
                  <a:srgbClr val="9E0000"/>
                </a:solidFill>
                <a:latin typeface="微软雅黑" panose="020B0503020204020204" pitchFamily="34" charset="-122"/>
                <a:ea typeface="微软雅黑" panose="020B0503020204020204" pitchFamily="34" charset="-122"/>
              </a:rPr>
              <a:t>55</a:t>
            </a:r>
            <a:r>
              <a:rPr lang="zh-CN" altLang="en-US" sz="1600" b="1" dirty="0">
                <a:solidFill>
                  <a:srgbClr val="9E0000"/>
                </a:solidFill>
                <a:latin typeface="微软雅黑" panose="020B0503020204020204" pitchFamily="34" charset="-122"/>
                <a:ea typeface="微软雅黑" panose="020B0503020204020204" pitchFamily="34" charset="-122"/>
              </a:rPr>
              <a:t>周岁以下（</a:t>
            </a:r>
            <a:r>
              <a:rPr lang="en-US" altLang="zh-CN" sz="1600" b="1" dirty="0">
                <a:solidFill>
                  <a:srgbClr val="9E0000"/>
                </a:solidFill>
                <a:latin typeface="微软雅黑" panose="020B0503020204020204" pitchFamily="34" charset="-122"/>
                <a:ea typeface="微软雅黑" panose="020B0503020204020204" pitchFamily="34" charset="-122"/>
              </a:rPr>
              <a:t>1963</a:t>
            </a:r>
            <a:r>
              <a:rPr lang="zh-CN" altLang="en-US" sz="1600" b="1" dirty="0">
                <a:solidFill>
                  <a:srgbClr val="9E0000"/>
                </a:solidFill>
                <a:latin typeface="微软雅黑" panose="020B0503020204020204" pitchFamily="34" charset="-122"/>
                <a:ea typeface="微软雅黑" panose="020B0503020204020204" pitchFamily="34" charset="-122"/>
              </a:rPr>
              <a:t>年</a:t>
            </a:r>
            <a:r>
              <a:rPr lang="en-US" altLang="zh-CN" sz="1600" b="1" dirty="0">
                <a:solidFill>
                  <a:srgbClr val="9E0000"/>
                </a:solidFill>
                <a:latin typeface="微软雅黑" panose="020B0503020204020204" pitchFamily="34" charset="-122"/>
                <a:ea typeface="微软雅黑" panose="020B0503020204020204" pitchFamily="34" charset="-122"/>
              </a:rPr>
              <a:t>3</a:t>
            </a:r>
            <a:r>
              <a:rPr lang="zh-CN" altLang="en-US" sz="1600" b="1" dirty="0">
                <a:solidFill>
                  <a:srgbClr val="9E0000"/>
                </a:solidFill>
                <a:latin typeface="微软雅黑" panose="020B0503020204020204" pitchFamily="34" charset="-122"/>
                <a:ea typeface="微软雅黑" panose="020B0503020204020204" pitchFamily="34" charset="-122"/>
              </a:rPr>
              <a:t>月</a:t>
            </a:r>
            <a:r>
              <a:rPr lang="en-US" altLang="zh-CN" sz="1600" b="1" dirty="0">
                <a:solidFill>
                  <a:srgbClr val="9E0000"/>
                </a:solidFill>
                <a:latin typeface="微软雅黑" panose="020B0503020204020204" pitchFamily="34" charset="-122"/>
                <a:ea typeface="微软雅黑" panose="020B0503020204020204" pitchFamily="34" charset="-122"/>
              </a:rPr>
              <a:t>6</a:t>
            </a:r>
            <a:r>
              <a:rPr lang="zh-CN" altLang="en-US" sz="1600" b="1" dirty="0">
                <a:solidFill>
                  <a:srgbClr val="9E0000"/>
                </a:solidFill>
                <a:latin typeface="微软雅黑" panose="020B0503020204020204" pitchFamily="34" charset="-122"/>
                <a:ea typeface="微软雅黑" panose="020B0503020204020204" pitchFamily="34" charset="-122"/>
              </a:rPr>
              <a:t>日之后出生）</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smtClean="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a:latin typeface="微软雅黑" panose="020B0503020204020204" pitchFamily="34" charset="-122"/>
                <a:ea typeface="微软雅黑" panose="020B0503020204020204" pitchFamily="34" charset="-122"/>
              </a:rPr>
              <a:t>主持完成重大科技任务，引领相关产业和领域科技创新发展方向</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smtClean="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a:latin typeface="微软雅黑" panose="020B0503020204020204" pitchFamily="34" charset="-122"/>
                <a:ea typeface="微软雅黑" panose="020B0503020204020204" pitchFamily="34" charset="-122"/>
              </a:rPr>
              <a:t>研究方向符合我省重点产业发展方向，研究工作具有重大创新性和发展前景</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已</a:t>
            </a:r>
            <a:r>
              <a:rPr lang="zh-CN" altLang="en-US" sz="1600" b="1" dirty="0">
                <a:latin typeface="微软雅黑" panose="020B0503020204020204" pitchFamily="34" charset="-122"/>
                <a:ea typeface="微软雅黑" panose="020B0503020204020204" pitchFamily="34" charset="-122"/>
              </a:rPr>
              <a:t>取得高水平创新性成果，在所在行业或领域业绩突出，具有较大的创新发展潜力，主要精力放在科研一线从事研究开发工作</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smtClean="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具</a:t>
            </a:r>
            <a:r>
              <a:rPr lang="zh-CN" altLang="en-US" sz="1600" b="1" dirty="0">
                <a:latin typeface="微软雅黑" panose="020B0503020204020204" pitchFamily="34" charset="-122"/>
                <a:ea typeface="微软雅黑" panose="020B0503020204020204" pitchFamily="34" charset="-122"/>
              </a:rPr>
              <a:t>有较强的科研领军才能和团队组织管理能力</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a:latin typeface="微软雅黑" panose="020B0503020204020204" pitchFamily="34" charset="-122"/>
              <a:ea typeface="微软雅黑" panose="020B0503020204020204" pitchFamily="34" charset="-122"/>
            </a:endParaRPr>
          </a:p>
        </p:txBody>
      </p:sp>
      <p:sp>
        <p:nvSpPr>
          <p:cNvPr id="13" name="矩形 12"/>
          <p:cNvSpPr/>
          <p:nvPr/>
        </p:nvSpPr>
        <p:spPr>
          <a:xfrm>
            <a:off x="5274332" y="4634577"/>
            <a:ext cx="3779912" cy="425758"/>
          </a:xfrm>
          <a:prstGeom prst="rect">
            <a:avLst/>
          </a:prstGeom>
        </p:spPr>
        <p:txBody>
          <a:bodyPr wrap="square">
            <a:spAutoFit/>
          </a:bodyPr>
          <a:lstStyle/>
          <a:p>
            <a:pPr fontAlgn="ctr">
              <a:lnSpc>
                <a:spcPts val="2600"/>
              </a:lnSpc>
            </a:pPr>
            <a:r>
              <a:rPr lang="en-US" altLang="zh-CN" sz="1600" b="1" dirty="0" smtClean="0">
                <a:latin typeface="微软雅黑" panose="020B0503020204020204" pitchFamily="34" charset="-122"/>
                <a:ea typeface="微软雅黑" panose="020B0503020204020204" pitchFamily="34" charset="-122"/>
              </a:rPr>
              <a:t>1. </a:t>
            </a:r>
            <a:r>
              <a:rPr lang="zh-CN" altLang="en-US" sz="1600" b="1" dirty="0" smtClean="0">
                <a:latin typeface="微软雅黑" panose="020B0503020204020204" pitchFamily="34" charset="-122"/>
                <a:ea typeface="微软雅黑" panose="020B0503020204020204" pitchFamily="34" charset="-122"/>
              </a:rPr>
              <a:t>具有博士学位或者高级专业技术职称</a:t>
            </a:r>
            <a:endParaRPr lang="zh-CN" altLang="en-US" sz="1600" b="1" dirty="0">
              <a:solidFill>
                <a:srgbClr val="000000"/>
              </a:solidFill>
              <a:latin typeface="微软雅黑" panose="020B0503020204020204" pitchFamily="34" charset="-122"/>
              <a:ea typeface="微软雅黑" panose="020B0503020204020204" pitchFamily="34" charset="-122"/>
            </a:endParaRPr>
          </a:p>
        </p:txBody>
      </p:sp>
      <p:sp>
        <p:nvSpPr>
          <p:cNvPr id="14" name="文本框 13"/>
          <p:cNvSpPr txBox="1"/>
          <p:nvPr/>
        </p:nvSpPr>
        <p:spPr>
          <a:xfrm>
            <a:off x="48337" y="5578200"/>
            <a:ext cx="3443544"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推荐人选分析及推荐工作建议</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15" name="矩形 14"/>
          <p:cNvSpPr/>
          <p:nvPr/>
        </p:nvSpPr>
        <p:spPr>
          <a:xfrm>
            <a:off x="0" y="6046124"/>
            <a:ext cx="9200502" cy="400110"/>
          </a:xfrm>
          <a:prstGeom prst="rect">
            <a:avLst/>
          </a:prstGeom>
        </p:spPr>
        <p:txBody>
          <a:bodyPr wrap="square">
            <a:spAutoFit/>
          </a:bodyPr>
          <a:lstStyle/>
          <a:p>
            <a:pPr fontAlgn="ctr">
              <a:lnSpc>
                <a:spcPts val="2400"/>
              </a:lnSpc>
            </a:pPr>
            <a:r>
              <a:rPr lang="zh-CN" altLang="en-US" sz="1600" b="1" dirty="0" smtClean="0">
                <a:latin typeface="微软雅黑" panose="020B0503020204020204" pitchFamily="34" charset="-122"/>
                <a:ea typeface="微软雅黑" panose="020B0503020204020204" pitchFamily="34" charset="-122"/>
              </a:rPr>
              <a:t>目前我所符合上述基本申报条件人员很少。此处省略具体人员。</a:t>
            </a:r>
            <a:endParaRPr lang="en-US" altLang="zh-CN" sz="1600" b="1" dirty="0" smtClean="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003107957"/>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921172"/>
            <a:ext cx="7740352"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3. </a:t>
            </a:r>
            <a:r>
              <a:rPr lang="zh-CN" altLang="en-US" sz="2000" b="1" dirty="0" smtClean="0">
                <a:solidFill>
                  <a:schemeClr val="bg1"/>
                </a:solidFill>
                <a:latin typeface="微软雅黑" panose="020B0503020204020204" pitchFamily="34" charset="-122"/>
                <a:ea typeface="微软雅黑" panose="020B0503020204020204" pitchFamily="34" charset="-122"/>
              </a:rPr>
              <a:t>青年拔尖人才：本年度全省无具体名额要求，经费支持额度</a:t>
            </a:r>
            <a:r>
              <a:rPr lang="en-US" altLang="zh-CN" sz="2000" b="1" dirty="0" smtClean="0">
                <a:solidFill>
                  <a:schemeClr val="bg1"/>
                </a:solidFill>
                <a:latin typeface="微软雅黑" panose="020B0503020204020204" pitchFamily="34" charset="-122"/>
                <a:ea typeface="微软雅黑" panose="020B0503020204020204" pitchFamily="34" charset="-122"/>
              </a:rPr>
              <a:t>50</a:t>
            </a:r>
            <a:r>
              <a:rPr lang="zh-CN" altLang="en-US" sz="2000" b="1" dirty="0" smtClean="0">
                <a:solidFill>
                  <a:schemeClr val="bg1"/>
                </a:solidFill>
                <a:latin typeface="微软雅黑" panose="020B0503020204020204" pitchFamily="34" charset="-122"/>
                <a:ea typeface="微软雅黑" panose="020B0503020204020204" pitchFamily="34" charset="-122"/>
              </a:rPr>
              <a:t>万</a:t>
            </a:r>
            <a:endParaRPr lang="en-US" altLang="zh-CN" sz="2000" b="1" dirty="0" smtClean="0">
              <a:solidFill>
                <a:schemeClr val="bg1"/>
              </a:solidFill>
              <a:latin typeface="微软雅黑" panose="020B0503020204020204" pitchFamily="34" charset="-122"/>
              <a:ea typeface="微软雅黑" panose="020B0503020204020204" pitchFamily="34" charset="-122"/>
            </a:endParaRPr>
          </a:p>
        </p:txBody>
      </p:sp>
      <p:sp>
        <p:nvSpPr>
          <p:cNvPr id="10" name="Rectangle 2"/>
          <p:cNvSpPr>
            <a:spLocks noGrp="1" noChangeArrowheads="1"/>
          </p:cNvSpPr>
          <p:nvPr>
            <p:ph type="title"/>
          </p:nvPr>
        </p:nvSpPr>
        <p:spPr>
          <a:xfrm>
            <a:off x="539750" y="188640"/>
            <a:ext cx="9000802" cy="633413"/>
          </a:xfrm>
        </p:spPr>
        <p:txBody>
          <a:bodyPr>
            <a:noAutofit/>
          </a:bodyPr>
          <a:lstStyle/>
          <a:p>
            <a:r>
              <a:rPr lang="en-US" altLang="zh-CN" sz="2400" dirty="0" smtClean="0">
                <a:solidFill>
                  <a:srgbClr val="9E0000"/>
                </a:solidFill>
              </a:rPr>
              <a:t>3.2018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海内外高层次人才引进集聚计划</a:t>
            </a:r>
          </a:p>
        </p:txBody>
      </p:sp>
      <p:sp>
        <p:nvSpPr>
          <p:cNvPr id="14" name="文本框 13"/>
          <p:cNvSpPr txBox="1"/>
          <p:nvPr/>
        </p:nvSpPr>
        <p:spPr>
          <a:xfrm>
            <a:off x="48337" y="1420401"/>
            <a:ext cx="702240" cy="646331"/>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15" name="文本框 14"/>
          <p:cNvSpPr txBox="1"/>
          <p:nvPr/>
        </p:nvSpPr>
        <p:spPr>
          <a:xfrm>
            <a:off x="71357" y="3941721"/>
            <a:ext cx="5004048" cy="1092607"/>
          </a:xfrm>
          <a:prstGeom prst="rect">
            <a:avLst/>
          </a:prstGeom>
          <a:noFill/>
        </p:spPr>
        <p:txBody>
          <a:bodyPr wrap="square" rtlCol="0">
            <a:spAutoFit/>
          </a:bodyPr>
          <a:lstStyle/>
          <a:p>
            <a:pPr>
              <a:lnSpc>
                <a:spcPts val="2600"/>
              </a:lnSpc>
            </a:pPr>
            <a:r>
              <a:rPr lang="en-US" altLang="zh-CN" sz="1600" b="1" dirty="0">
                <a:latin typeface="微软雅黑" panose="020B0503020204020204" pitchFamily="34" charset="-122"/>
                <a:ea typeface="微软雅黑" panose="020B0503020204020204" pitchFamily="34" charset="-122"/>
              </a:rPr>
              <a:t>1</a:t>
            </a:r>
            <a:r>
              <a:rPr lang="en-US" altLang="zh-CN" sz="1600" b="1" dirty="0" smtClean="0">
                <a:latin typeface="微软雅黑" panose="020B0503020204020204" pitchFamily="34" charset="-122"/>
                <a:ea typeface="微软雅黑" panose="020B0503020204020204" pitchFamily="34" charset="-122"/>
              </a:rPr>
              <a:t>. </a:t>
            </a:r>
            <a:r>
              <a:rPr lang="zh-CN" altLang="en-US" sz="1600" b="1" dirty="0" smtClean="0">
                <a:latin typeface="微软雅黑" panose="020B0503020204020204" pitchFamily="34" charset="-122"/>
                <a:ea typeface="微软雅黑" panose="020B0503020204020204" pitchFamily="34" charset="-122"/>
              </a:rPr>
              <a:t>一般应具有博士学位。</a:t>
            </a:r>
            <a:r>
              <a:rPr lang="zh-CN" altLang="en-US" sz="1600" b="1" dirty="0">
                <a:latin typeface="微软雅黑" panose="020B0503020204020204" pitchFamily="34" charset="-122"/>
                <a:ea typeface="微软雅黑" panose="020B0503020204020204" pitchFamily="34" charset="-122"/>
              </a:rPr>
              <a:t/>
            </a:r>
            <a:br>
              <a:rPr lang="zh-CN" altLang="en-US" sz="1600" b="1" dirty="0">
                <a:latin typeface="微软雅黑" panose="020B0503020204020204" pitchFamily="34" charset="-122"/>
                <a:ea typeface="微软雅黑" panose="020B0503020204020204" pitchFamily="34" charset="-122"/>
              </a:rPr>
            </a:br>
            <a:r>
              <a:rPr lang="en-US" altLang="zh-CN" sz="1600" b="1" dirty="0" smtClean="0">
                <a:latin typeface="微软雅黑" panose="020B0503020204020204" pitchFamily="34" charset="-122"/>
                <a:ea typeface="微软雅黑" panose="020B0503020204020204" pitchFamily="34" charset="-122"/>
              </a:rPr>
              <a:t>2. </a:t>
            </a:r>
            <a:r>
              <a:rPr lang="zh-CN" altLang="en-US" sz="1600" b="1" dirty="0" smtClean="0">
                <a:latin typeface="微软雅黑" panose="020B0503020204020204" pitchFamily="34" charset="-122"/>
                <a:ea typeface="微软雅黑" panose="020B0503020204020204" pitchFamily="34" charset="-122"/>
              </a:rPr>
              <a:t>在</a:t>
            </a:r>
            <a:r>
              <a:rPr lang="zh-CN" altLang="en-US" sz="1600" b="1" dirty="0">
                <a:latin typeface="微软雅黑" panose="020B0503020204020204" pitchFamily="34" charset="-122"/>
                <a:ea typeface="微软雅黑" panose="020B0503020204020204" pitchFamily="34" charset="-122"/>
              </a:rPr>
              <a:t>国（境）外知名高校、科研机构或知名企业研发机构有正式教学或者科研职位，</a:t>
            </a:r>
            <a:r>
              <a:rPr lang="zh-CN" altLang="en-US" sz="1600" b="1" dirty="0">
                <a:solidFill>
                  <a:srgbClr val="9E0000"/>
                </a:solidFill>
                <a:latin typeface="微软雅黑" panose="020B0503020204020204" pitchFamily="34" charset="-122"/>
                <a:ea typeface="微软雅黑" panose="020B0503020204020204" pitchFamily="34" charset="-122"/>
              </a:rPr>
              <a:t>在海外工作</a:t>
            </a:r>
            <a:r>
              <a:rPr lang="en-US" altLang="zh-CN" sz="1600" b="1" dirty="0">
                <a:solidFill>
                  <a:srgbClr val="9E0000"/>
                </a:solidFill>
                <a:latin typeface="微软雅黑" panose="020B0503020204020204" pitchFamily="34" charset="-122"/>
                <a:ea typeface="微软雅黑" panose="020B0503020204020204" pitchFamily="34" charset="-122"/>
              </a:rPr>
              <a:t>3</a:t>
            </a:r>
            <a:r>
              <a:rPr lang="zh-CN" altLang="en-US" sz="1600" b="1" dirty="0">
                <a:solidFill>
                  <a:srgbClr val="9E0000"/>
                </a:solidFill>
                <a:latin typeface="微软雅黑" panose="020B0503020204020204" pitchFamily="34" charset="-122"/>
                <a:ea typeface="微软雅黑" panose="020B0503020204020204" pitchFamily="34" charset="-122"/>
              </a:rPr>
              <a:t>年以上。</a:t>
            </a:r>
            <a:endParaRPr lang="en-US" altLang="zh-CN" sz="1600" b="1" dirty="0" smtClean="0">
              <a:latin typeface="微软雅黑" panose="020B0503020204020204" pitchFamily="34" charset="-122"/>
              <a:ea typeface="微软雅黑" panose="020B0503020204020204" pitchFamily="34" charset="-122"/>
            </a:endParaRPr>
          </a:p>
        </p:txBody>
      </p:sp>
      <p:sp>
        <p:nvSpPr>
          <p:cNvPr id="16" name="文本框 15"/>
          <p:cNvSpPr txBox="1"/>
          <p:nvPr/>
        </p:nvSpPr>
        <p:spPr>
          <a:xfrm>
            <a:off x="1403648" y="3555477"/>
            <a:ext cx="1824280" cy="369332"/>
          </a:xfrm>
          <a:prstGeom prst="rect">
            <a:avLst/>
          </a:prstGeom>
          <a:solidFill>
            <a:schemeClr val="bg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smtClean="0">
                <a:solidFill>
                  <a:schemeClr val="accent1">
                    <a:lumMod val="50000"/>
                  </a:schemeClr>
                </a:solidFill>
              </a:rPr>
              <a:t>国（境）外引进</a:t>
            </a:r>
            <a:endParaRPr lang="zh-CN" altLang="en-US" dirty="0">
              <a:solidFill>
                <a:schemeClr val="accent1">
                  <a:lumMod val="50000"/>
                </a:schemeClr>
              </a:solidFill>
            </a:endParaRPr>
          </a:p>
        </p:txBody>
      </p:sp>
      <p:sp>
        <p:nvSpPr>
          <p:cNvPr id="17" name="文本框 16"/>
          <p:cNvSpPr txBox="1"/>
          <p:nvPr/>
        </p:nvSpPr>
        <p:spPr>
          <a:xfrm>
            <a:off x="6516216" y="3555477"/>
            <a:ext cx="1224136" cy="369332"/>
          </a:xfrm>
          <a:prstGeom prst="rect">
            <a:avLst/>
          </a:prstGeom>
          <a:solidFill>
            <a:schemeClr val="bg2"/>
          </a:solidFill>
        </p:spPr>
        <p:txBody>
          <a:bodyPr wrap="square" rtlCol="0">
            <a:spAutoFit/>
          </a:bodyPr>
          <a:lstStyle>
            <a:defPPr>
              <a:defRPr lang="zh-CN"/>
            </a:defPPr>
            <a:lvl1pPr>
              <a:defRPr b="1">
                <a:solidFill>
                  <a:schemeClr val="accent1">
                    <a:lumMod val="50000"/>
                  </a:schemeClr>
                </a:solidFill>
                <a:latin typeface="微软雅黑" panose="020B0503020204020204" pitchFamily="34" charset="-122"/>
                <a:ea typeface="微软雅黑" panose="020B0503020204020204" pitchFamily="34" charset="-122"/>
              </a:defRPr>
            </a:lvl1pPr>
          </a:lstStyle>
          <a:p>
            <a:r>
              <a:rPr lang="zh-CN" altLang="en-US" dirty="0"/>
              <a:t>省外引进</a:t>
            </a:r>
          </a:p>
        </p:txBody>
      </p:sp>
      <p:sp>
        <p:nvSpPr>
          <p:cNvPr id="18" name="矩形 17"/>
          <p:cNvSpPr/>
          <p:nvPr/>
        </p:nvSpPr>
        <p:spPr>
          <a:xfrm>
            <a:off x="745032" y="1286758"/>
            <a:ext cx="8388424" cy="2554545"/>
          </a:xfrm>
          <a:prstGeom prst="rect">
            <a:avLst/>
          </a:prstGeom>
        </p:spPr>
        <p:txBody>
          <a:bodyPr wrap="square">
            <a:spAutoFit/>
          </a:bodyPr>
          <a:lstStyle/>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在</a:t>
            </a:r>
            <a:r>
              <a:rPr lang="zh-CN" altLang="en-US" sz="1600" b="1" dirty="0">
                <a:latin typeface="微软雅黑" panose="020B0503020204020204" pitchFamily="34" charset="-122"/>
                <a:ea typeface="微软雅黑" panose="020B0503020204020204" pitchFamily="34" charset="-122"/>
              </a:rPr>
              <a:t>自然科学、工程技术、哲学社会科学和文化艺术重点领域崭露头角，获得国际国内较高学术或艺术成就，具有较好创新发展潜力，有一定社会影响</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smtClean="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年</a:t>
            </a:r>
            <a:r>
              <a:rPr lang="zh-CN" altLang="en-US" sz="1600" b="1" dirty="0">
                <a:latin typeface="微软雅黑" panose="020B0503020204020204" pitchFamily="34" charset="-122"/>
                <a:ea typeface="微软雅黑" panose="020B0503020204020204" pitchFamily="34" charset="-122"/>
              </a:rPr>
              <a:t>龄一般应在</a:t>
            </a:r>
            <a:r>
              <a:rPr lang="en-US" altLang="zh-CN" sz="1600" b="1" dirty="0">
                <a:solidFill>
                  <a:srgbClr val="9E0000"/>
                </a:solidFill>
                <a:latin typeface="微软雅黑" panose="020B0503020204020204" pitchFamily="34" charset="-122"/>
                <a:ea typeface="微软雅黑" panose="020B0503020204020204" pitchFamily="34" charset="-122"/>
              </a:rPr>
              <a:t>40</a:t>
            </a:r>
            <a:r>
              <a:rPr lang="zh-CN" altLang="en-US" sz="1600" b="1" dirty="0">
                <a:solidFill>
                  <a:srgbClr val="9E0000"/>
                </a:solidFill>
                <a:latin typeface="微软雅黑" panose="020B0503020204020204" pitchFamily="34" charset="-122"/>
                <a:ea typeface="微软雅黑" panose="020B0503020204020204" pitchFamily="34" charset="-122"/>
              </a:rPr>
              <a:t>周岁以下（</a:t>
            </a:r>
            <a:r>
              <a:rPr lang="en-US" altLang="zh-CN" sz="1600" b="1" dirty="0">
                <a:solidFill>
                  <a:srgbClr val="9E0000"/>
                </a:solidFill>
                <a:latin typeface="微软雅黑" panose="020B0503020204020204" pitchFamily="34" charset="-122"/>
                <a:ea typeface="微软雅黑" panose="020B0503020204020204" pitchFamily="34" charset="-122"/>
              </a:rPr>
              <a:t>1978</a:t>
            </a:r>
            <a:r>
              <a:rPr lang="zh-CN" altLang="en-US" sz="1600" b="1" dirty="0">
                <a:solidFill>
                  <a:srgbClr val="9E0000"/>
                </a:solidFill>
                <a:latin typeface="微软雅黑" panose="020B0503020204020204" pitchFamily="34" charset="-122"/>
                <a:ea typeface="微软雅黑" panose="020B0503020204020204" pitchFamily="34" charset="-122"/>
              </a:rPr>
              <a:t>年</a:t>
            </a:r>
            <a:r>
              <a:rPr lang="en-US" altLang="zh-CN" sz="1600" b="1" dirty="0">
                <a:solidFill>
                  <a:srgbClr val="9E0000"/>
                </a:solidFill>
                <a:latin typeface="微软雅黑" panose="020B0503020204020204" pitchFamily="34" charset="-122"/>
                <a:ea typeface="微软雅黑" panose="020B0503020204020204" pitchFamily="34" charset="-122"/>
              </a:rPr>
              <a:t>3</a:t>
            </a:r>
            <a:r>
              <a:rPr lang="zh-CN" altLang="en-US" sz="1600" b="1" dirty="0">
                <a:solidFill>
                  <a:srgbClr val="9E0000"/>
                </a:solidFill>
                <a:latin typeface="微软雅黑" panose="020B0503020204020204" pitchFamily="34" charset="-122"/>
                <a:ea typeface="微软雅黑" panose="020B0503020204020204" pitchFamily="34" charset="-122"/>
              </a:rPr>
              <a:t>月</a:t>
            </a:r>
            <a:r>
              <a:rPr lang="en-US" altLang="zh-CN" sz="1600" b="1" dirty="0">
                <a:solidFill>
                  <a:srgbClr val="9E0000"/>
                </a:solidFill>
                <a:latin typeface="微软雅黑" panose="020B0503020204020204" pitchFamily="34" charset="-122"/>
                <a:ea typeface="微软雅黑" panose="020B0503020204020204" pitchFamily="34" charset="-122"/>
              </a:rPr>
              <a:t>6</a:t>
            </a:r>
            <a:r>
              <a:rPr lang="zh-CN" altLang="en-US" sz="1600" b="1" dirty="0">
                <a:solidFill>
                  <a:srgbClr val="9E0000"/>
                </a:solidFill>
                <a:latin typeface="微软雅黑" panose="020B0503020204020204" pitchFamily="34" charset="-122"/>
                <a:ea typeface="微软雅黑" panose="020B0503020204020204" pitchFamily="34" charset="-122"/>
              </a:rPr>
              <a:t>日之后出生）</a:t>
            </a:r>
            <a:r>
              <a:rPr lang="zh-CN" altLang="en-US" sz="1600" b="1" dirty="0" smtClean="0">
                <a:latin typeface="微软雅黑" panose="020B0503020204020204" pitchFamily="34" charset="-122"/>
                <a:ea typeface="微软雅黑" panose="020B0503020204020204" pitchFamily="34" charset="-122"/>
              </a:rPr>
              <a:t>。</a:t>
            </a:r>
            <a:endParaRPr lang="en-US" altLang="zh-CN" sz="1600" b="1" dirty="0" smtClean="0">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smtClean="0">
                <a:solidFill>
                  <a:srgbClr val="9E0000"/>
                </a:solidFill>
                <a:latin typeface="微软雅黑" panose="020B0503020204020204" pitchFamily="34" charset="-122"/>
                <a:ea typeface="微软雅黑" panose="020B0503020204020204" pitchFamily="34" charset="-122"/>
              </a:rPr>
              <a:t>在</a:t>
            </a:r>
            <a:r>
              <a:rPr lang="zh-CN" altLang="en-US" sz="1600" b="1" dirty="0">
                <a:solidFill>
                  <a:srgbClr val="9E0000"/>
                </a:solidFill>
                <a:latin typeface="微软雅黑" panose="020B0503020204020204" pitchFamily="34" charset="-122"/>
                <a:ea typeface="微软雅黑" panose="020B0503020204020204" pitchFamily="34" charset="-122"/>
              </a:rPr>
              <a:t>国（境）外取得博士学位、</a:t>
            </a:r>
            <a:r>
              <a:rPr lang="zh-CN" altLang="en-US" sz="1600" b="1" dirty="0">
                <a:latin typeface="微软雅黑" panose="020B0503020204020204" pitchFamily="34" charset="-122"/>
                <a:ea typeface="微软雅黑" panose="020B0503020204020204" pitchFamily="34" charset="-122"/>
              </a:rPr>
              <a:t>业绩特别突出或者辽宁急需紧缺人才，可</a:t>
            </a:r>
            <a:r>
              <a:rPr lang="zh-CN" altLang="en-US" sz="1600" b="1" dirty="0">
                <a:solidFill>
                  <a:srgbClr val="9E0000"/>
                </a:solidFill>
                <a:latin typeface="微软雅黑" panose="020B0503020204020204" pitchFamily="34" charset="-122"/>
                <a:ea typeface="微软雅黑" panose="020B0503020204020204" pitchFamily="34" charset="-122"/>
              </a:rPr>
              <a:t>适当放宽海外工作年限要求</a:t>
            </a:r>
            <a:r>
              <a:rPr lang="zh-CN" altLang="en-US" sz="1600" b="1" dirty="0" smtClean="0">
                <a:solidFill>
                  <a:srgbClr val="9E0000"/>
                </a:solidFill>
                <a:latin typeface="微软雅黑" panose="020B0503020204020204" pitchFamily="34" charset="-122"/>
                <a:ea typeface="微软雅黑" panose="020B0503020204020204" pitchFamily="34" charset="-122"/>
              </a:rPr>
              <a:t>。</a:t>
            </a:r>
            <a:endParaRPr lang="en-US" altLang="zh-CN" sz="1600" b="1" dirty="0" smtClean="0">
              <a:solidFill>
                <a:srgbClr val="9E0000"/>
              </a:solidFill>
              <a:latin typeface="微软雅黑" panose="020B0503020204020204" pitchFamily="34" charset="-122"/>
              <a:ea typeface="微软雅黑" panose="020B0503020204020204" pitchFamily="34" charset="-122"/>
            </a:endParaRPr>
          </a:p>
          <a:p>
            <a:pPr marL="342900" indent="-342900" fontAlgn="ctr">
              <a:lnSpc>
                <a:spcPts val="2400"/>
              </a:lnSpc>
              <a:buAutoNum type="arabicPeriod"/>
            </a:pPr>
            <a:r>
              <a:rPr lang="zh-CN" altLang="en-US" sz="1600" b="1" dirty="0" smtClean="0">
                <a:latin typeface="微软雅黑" panose="020B0503020204020204" pitchFamily="34" charset="-122"/>
                <a:ea typeface="微软雅黑" panose="020B0503020204020204" pitchFamily="34" charset="-122"/>
              </a:rPr>
              <a:t>引</a:t>
            </a:r>
            <a:r>
              <a:rPr lang="zh-CN" altLang="en-US" sz="1600" b="1" dirty="0">
                <a:latin typeface="微软雅黑" panose="020B0503020204020204" pitchFamily="34" charset="-122"/>
                <a:ea typeface="微软雅黑" panose="020B0503020204020204" pitchFamily="34" charset="-122"/>
              </a:rPr>
              <a:t>进时未全职在国内工作或</a:t>
            </a:r>
            <a:r>
              <a:rPr lang="zh-CN" altLang="en-US" sz="1600" b="1" dirty="0">
                <a:solidFill>
                  <a:srgbClr val="9E0000"/>
                </a:solidFill>
                <a:latin typeface="微软雅黑" panose="020B0503020204020204" pitchFamily="34" charset="-122"/>
                <a:ea typeface="微软雅黑" panose="020B0503020204020204" pitchFamily="34" charset="-122"/>
              </a:rPr>
              <a:t>在国内工作不超过</a:t>
            </a:r>
            <a:r>
              <a:rPr lang="en-US" altLang="zh-CN" sz="1600" b="1" dirty="0">
                <a:solidFill>
                  <a:srgbClr val="9E0000"/>
                </a:solidFill>
                <a:latin typeface="微软雅黑" panose="020B0503020204020204" pitchFamily="34" charset="-122"/>
                <a:ea typeface="微软雅黑" panose="020B0503020204020204" pitchFamily="34" charset="-122"/>
              </a:rPr>
              <a:t>2</a:t>
            </a:r>
            <a:r>
              <a:rPr lang="zh-CN" altLang="en-US" sz="1600" b="1" dirty="0">
                <a:solidFill>
                  <a:srgbClr val="9E0000"/>
                </a:solidFill>
                <a:latin typeface="微软雅黑" panose="020B0503020204020204" pitchFamily="34" charset="-122"/>
                <a:ea typeface="微软雅黑" panose="020B0503020204020204" pitchFamily="34" charset="-122"/>
              </a:rPr>
              <a:t>年，</a:t>
            </a:r>
            <a:r>
              <a:rPr lang="zh-CN" altLang="en-US" sz="1600" b="1" dirty="0">
                <a:latin typeface="微软雅黑" panose="020B0503020204020204" pitchFamily="34" charset="-122"/>
                <a:ea typeface="微软雅黑" panose="020B0503020204020204" pitchFamily="34" charset="-122"/>
              </a:rPr>
              <a:t>引进后须全职连续在辽工作</a:t>
            </a:r>
            <a:r>
              <a:rPr lang="en-US" altLang="zh-CN" sz="1600" b="1" dirty="0">
                <a:latin typeface="微软雅黑" panose="020B0503020204020204" pitchFamily="34" charset="-122"/>
                <a:ea typeface="微软雅黑" panose="020B0503020204020204" pitchFamily="34" charset="-122"/>
              </a:rPr>
              <a:t>5</a:t>
            </a:r>
            <a:r>
              <a:rPr lang="zh-CN" altLang="en-US" sz="1600" b="1" dirty="0">
                <a:latin typeface="微软雅黑" panose="020B0503020204020204" pitchFamily="34" charset="-122"/>
                <a:ea typeface="微软雅黑" panose="020B0503020204020204" pitchFamily="34" charset="-122"/>
              </a:rPr>
              <a:t>年以上（每年在辽工作不少于</a:t>
            </a:r>
            <a:r>
              <a:rPr lang="en-US" altLang="zh-CN" sz="1600" b="1" dirty="0">
                <a:latin typeface="微软雅黑" panose="020B0503020204020204" pitchFamily="34" charset="-122"/>
                <a:ea typeface="微软雅黑" panose="020B0503020204020204" pitchFamily="34" charset="-122"/>
              </a:rPr>
              <a:t>9</a:t>
            </a:r>
            <a:r>
              <a:rPr lang="zh-CN" altLang="en-US" sz="1600" b="1" dirty="0">
                <a:latin typeface="微软雅黑" panose="020B0503020204020204" pitchFamily="34" charset="-122"/>
                <a:ea typeface="微软雅黑" panose="020B0503020204020204" pitchFamily="34" charset="-122"/>
              </a:rPr>
              <a:t>个月）。</a:t>
            </a:r>
            <a:br>
              <a:rPr lang="zh-CN" altLang="en-US" sz="1600" b="1" dirty="0">
                <a:latin typeface="微软雅黑" panose="020B0503020204020204" pitchFamily="34" charset="-122"/>
                <a:ea typeface="微软雅黑" panose="020B0503020204020204" pitchFamily="34" charset="-122"/>
              </a:rPr>
            </a:br>
            <a:endParaRPr lang="zh-CN" altLang="en-US" sz="1600" b="1" dirty="0">
              <a:latin typeface="微软雅黑" panose="020B0503020204020204" pitchFamily="34" charset="-122"/>
              <a:ea typeface="微软雅黑" panose="020B0503020204020204" pitchFamily="34" charset="-122"/>
            </a:endParaRPr>
          </a:p>
        </p:txBody>
      </p:sp>
      <p:sp>
        <p:nvSpPr>
          <p:cNvPr id="19" name="矩形 18"/>
          <p:cNvSpPr/>
          <p:nvPr/>
        </p:nvSpPr>
        <p:spPr>
          <a:xfrm>
            <a:off x="5085184" y="4057101"/>
            <a:ext cx="4086200" cy="425758"/>
          </a:xfrm>
          <a:prstGeom prst="rect">
            <a:avLst/>
          </a:prstGeom>
        </p:spPr>
        <p:txBody>
          <a:bodyPr wrap="square">
            <a:spAutoFit/>
          </a:bodyPr>
          <a:lstStyle/>
          <a:p>
            <a:pPr fontAlgn="ctr">
              <a:lnSpc>
                <a:spcPts val="2600"/>
              </a:lnSpc>
            </a:pPr>
            <a:r>
              <a:rPr lang="en-US" altLang="zh-CN" sz="1600" b="1" dirty="0" smtClean="0">
                <a:latin typeface="微软雅黑" panose="020B0503020204020204" pitchFamily="34" charset="-122"/>
                <a:ea typeface="微软雅黑" panose="020B0503020204020204" pitchFamily="34" charset="-122"/>
              </a:rPr>
              <a:t>1.</a:t>
            </a:r>
            <a:r>
              <a:rPr lang="zh-CN" altLang="en-US" sz="1600" b="1" dirty="0">
                <a:latin typeface="微软雅黑" panose="020B0503020204020204" pitchFamily="34" charset="-122"/>
                <a:ea typeface="微软雅黑" panose="020B0503020204020204" pitchFamily="34" charset="-122"/>
              </a:rPr>
              <a:t>一般应具有博士学位或高级专业技术职称。</a:t>
            </a:r>
            <a:endParaRPr lang="zh-CN" altLang="en-US" sz="1600" b="1" dirty="0">
              <a:solidFill>
                <a:srgbClr val="000000"/>
              </a:solidFill>
              <a:latin typeface="微软雅黑" panose="020B0503020204020204" pitchFamily="34" charset="-122"/>
              <a:ea typeface="微软雅黑" panose="020B0503020204020204" pitchFamily="34" charset="-122"/>
            </a:endParaRPr>
          </a:p>
        </p:txBody>
      </p:sp>
      <p:sp>
        <p:nvSpPr>
          <p:cNvPr id="20" name="文本框 19"/>
          <p:cNvSpPr txBox="1"/>
          <p:nvPr/>
        </p:nvSpPr>
        <p:spPr>
          <a:xfrm>
            <a:off x="48337" y="5134746"/>
            <a:ext cx="3443544"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推荐人选分析及推荐工作建议</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21" name="矩形 20"/>
          <p:cNvSpPr/>
          <p:nvPr/>
        </p:nvSpPr>
        <p:spPr>
          <a:xfrm>
            <a:off x="0" y="5602670"/>
            <a:ext cx="9200502" cy="451406"/>
          </a:xfrm>
          <a:prstGeom prst="rect">
            <a:avLst/>
          </a:prstGeom>
        </p:spPr>
        <p:txBody>
          <a:bodyPr wrap="square">
            <a:spAutoFit/>
          </a:bodyPr>
          <a:lstStyle/>
          <a:p>
            <a:pPr fontAlgn="ctr">
              <a:lnSpc>
                <a:spcPts val="2800"/>
              </a:lnSpc>
            </a:pPr>
            <a:r>
              <a:rPr lang="zh-CN" altLang="en-US" b="1" dirty="0" smtClean="0">
                <a:latin typeface="微软雅黑" panose="020B0503020204020204" pitchFamily="34" charset="-122"/>
                <a:ea typeface="微软雅黑" panose="020B0503020204020204" pitchFamily="34" charset="-122"/>
              </a:rPr>
              <a:t>目前符合上述基本申报条件人员不超过</a:t>
            </a:r>
            <a:r>
              <a:rPr lang="en-US" altLang="zh-CN" b="1" dirty="0" smtClean="0">
                <a:latin typeface="微软雅黑" panose="020B0503020204020204" pitchFamily="34" charset="-122"/>
                <a:ea typeface="微软雅黑" panose="020B0503020204020204" pitchFamily="34" charset="-122"/>
              </a:rPr>
              <a:t>10</a:t>
            </a:r>
            <a:r>
              <a:rPr lang="zh-CN" altLang="en-US" b="1" dirty="0" smtClean="0">
                <a:latin typeface="微软雅黑" panose="020B0503020204020204" pitchFamily="34" charset="-122"/>
                <a:ea typeface="微软雅黑" panose="020B0503020204020204" pitchFamily="34" charset="-122"/>
              </a:rPr>
              <a:t>人。具体人员省略。</a:t>
            </a:r>
            <a:endParaRPr lang="en-US" altLang="zh-CN" b="1" dirty="0" smtClean="0">
              <a:solidFill>
                <a:schemeClr val="tx2"/>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53769353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2"/>
          <p:cNvSpPr>
            <a:spLocks noGrp="1" noChangeArrowheads="1"/>
          </p:cNvSpPr>
          <p:nvPr>
            <p:ph type="title"/>
          </p:nvPr>
        </p:nvSpPr>
        <p:spPr>
          <a:xfrm>
            <a:off x="539750" y="188640"/>
            <a:ext cx="8208714" cy="633413"/>
          </a:xfrm>
        </p:spPr>
        <p:txBody>
          <a:bodyPr>
            <a:noAutofit/>
          </a:bodyPr>
          <a:lstStyle/>
          <a:p>
            <a:r>
              <a:rPr lang="en-US" altLang="zh-CN" sz="2400" dirty="0" smtClean="0">
                <a:solidFill>
                  <a:srgbClr val="9E0000"/>
                </a:solidFill>
              </a:rPr>
              <a:t>4.2018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高水平创新创业团队培养引进计划</a:t>
            </a:r>
          </a:p>
        </p:txBody>
      </p:sp>
      <p:graphicFrame>
        <p:nvGraphicFramePr>
          <p:cNvPr id="2" name="表格 1"/>
          <p:cNvGraphicFramePr>
            <a:graphicFrameLocks noGrp="1"/>
          </p:cNvGraphicFramePr>
          <p:nvPr>
            <p:extLst>
              <p:ext uri="{D42A27DB-BD31-4B8C-83A1-F6EECF244321}">
                <p14:modId xmlns:p14="http://schemas.microsoft.com/office/powerpoint/2010/main" val="1802947294"/>
              </p:ext>
            </p:extLst>
          </p:nvPr>
        </p:nvGraphicFramePr>
        <p:xfrm>
          <a:off x="251520" y="2519207"/>
          <a:ext cx="8373936" cy="3351068"/>
        </p:xfrm>
        <a:graphic>
          <a:graphicData uri="http://schemas.openxmlformats.org/drawingml/2006/table">
            <a:tbl>
              <a:tblPr>
                <a:tableStyleId>{5C22544A-7EE6-4342-B048-85BDC9FD1C3A}</a:tableStyleId>
              </a:tblPr>
              <a:tblGrid>
                <a:gridCol w="864096">
                  <a:extLst>
                    <a:ext uri="{9D8B030D-6E8A-4147-A177-3AD203B41FA5}">
                      <a16:colId xmlns="" xmlns:a16="http://schemas.microsoft.com/office/drawing/2014/main" val="2419596295"/>
                    </a:ext>
                  </a:extLst>
                </a:gridCol>
                <a:gridCol w="1512168">
                  <a:extLst>
                    <a:ext uri="{9D8B030D-6E8A-4147-A177-3AD203B41FA5}">
                      <a16:colId xmlns="" xmlns:a16="http://schemas.microsoft.com/office/drawing/2014/main" val="2231781101"/>
                    </a:ext>
                  </a:extLst>
                </a:gridCol>
                <a:gridCol w="1080120">
                  <a:extLst>
                    <a:ext uri="{9D8B030D-6E8A-4147-A177-3AD203B41FA5}">
                      <a16:colId xmlns="" xmlns:a16="http://schemas.microsoft.com/office/drawing/2014/main" val="2826191928"/>
                    </a:ext>
                  </a:extLst>
                </a:gridCol>
                <a:gridCol w="1069417">
                  <a:extLst>
                    <a:ext uri="{9D8B030D-6E8A-4147-A177-3AD203B41FA5}">
                      <a16:colId xmlns="" xmlns:a16="http://schemas.microsoft.com/office/drawing/2014/main" val="3519352162"/>
                    </a:ext>
                  </a:extLst>
                </a:gridCol>
                <a:gridCol w="1089095">
                  <a:extLst>
                    <a:ext uri="{9D8B030D-6E8A-4147-A177-3AD203B41FA5}">
                      <a16:colId xmlns="" xmlns:a16="http://schemas.microsoft.com/office/drawing/2014/main" val="1450308889"/>
                    </a:ext>
                  </a:extLst>
                </a:gridCol>
                <a:gridCol w="1174862">
                  <a:extLst>
                    <a:ext uri="{9D8B030D-6E8A-4147-A177-3AD203B41FA5}">
                      <a16:colId xmlns="" xmlns:a16="http://schemas.microsoft.com/office/drawing/2014/main" val="111650683"/>
                    </a:ext>
                  </a:extLst>
                </a:gridCol>
                <a:gridCol w="1584178">
                  <a:extLst>
                    <a:ext uri="{9D8B030D-6E8A-4147-A177-3AD203B41FA5}">
                      <a16:colId xmlns="" xmlns:a16="http://schemas.microsoft.com/office/drawing/2014/main" val="600721164"/>
                    </a:ext>
                  </a:extLst>
                </a:gridCol>
              </a:tblGrid>
              <a:tr h="949139">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子项目</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smtClean="0">
                          <a:solidFill>
                            <a:schemeClr val="bg1"/>
                          </a:solidFill>
                          <a:effectLst/>
                          <a:latin typeface="微软雅黑" panose="020B0503020204020204" pitchFamily="34" charset="-122"/>
                          <a:ea typeface="微软雅黑" panose="020B0503020204020204" pitchFamily="34" charset="-122"/>
                        </a:rPr>
                        <a:t>创新团</a:t>
                      </a: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队类别</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本年度</a:t>
                      </a:r>
                      <a:b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b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全省名额</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本年度我</a:t>
                      </a:r>
                      <a:b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b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单位名额</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申报平台</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截止日期</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申报流程</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extLst>
                  <a:ext uri="{0D108BD9-81ED-4DB2-BD59-A6C34878D82A}">
                    <a16:rowId xmlns="" xmlns:a16="http://schemas.microsoft.com/office/drawing/2014/main" val="1233364162"/>
                  </a:ext>
                </a:extLst>
              </a:tr>
              <a:tr h="536718">
                <a:tc rowSpan="4">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高水平创新创业团队培养引进计划</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优先支持</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rowSpan="4">
                  <a:txBody>
                    <a:bodyPr/>
                    <a:lstStyle/>
                    <a:p>
                      <a:pPr algn="ctr" fontAlgn="ctr"/>
                      <a:r>
                        <a:rPr lang="en-US" altLang="zh-CN" sz="1600" b="1" u="none" strike="noStrike" dirty="0">
                          <a:effectLst/>
                          <a:latin typeface="微软雅黑" panose="020B0503020204020204" pitchFamily="34" charset="-122"/>
                          <a:ea typeface="微软雅黑" panose="020B0503020204020204" pitchFamily="34" charset="-122"/>
                        </a:rPr>
                        <a:t>50</a:t>
                      </a:r>
                      <a:r>
                        <a:rPr lang="zh-CN" altLang="en-US" sz="1600" b="1" u="none" strike="noStrike" dirty="0">
                          <a:effectLst/>
                          <a:latin typeface="微软雅黑" panose="020B0503020204020204" pitchFamily="34" charset="-122"/>
                          <a:ea typeface="微软雅黑" panose="020B0503020204020204" pitchFamily="34" charset="-122"/>
                        </a:rPr>
                        <a:t>个</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rowSpan="4">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rowSpan="4">
                  <a:txBody>
                    <a:bodyPr/>
                    <a:lstStyle/>
                    <a:p>
                      <a:pPr algn="ctr" fontAlgn="ctr"/>
                      <a:r>
                        <a:rPr lang="zh-CN" altLang="en-US" sz="1600" b="1" u="none" strike="noStrike">
                          <a:effectLst/>
                          <a:latin typeface="微软雅黑" panose="020B0503020204020204" pitchFamily="34" charset="-122"/>
                          <a:ea typeface="微软雅黑" panose="020B0503020204020204" pitchFamily="34" charset="-122"/>
                        </a:rPr>
                        <a:t>省科技厅</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rowSpan="4">
                  <a:txBody>
                    <a:bodyPr/>
                    <a:lstStyle/>
                    <a:p>
                      <a:pPr algn="ctr" fontAlgn="ctr"/>
                      <a:r>
                        <a:rPr lang="en-US" altLang="zh-CN" sz="1600" b="1" u="none" strike="noStrike">
                          <a:effectLst/>
                          <a:latin typeface="微软雅黑" panose="020B0503020204020204" pitchFamily="34" charset="-122"/>
                          <a:ea typeface="微软雅黑" panose="020B0503020204020204" pitchFamily="34" charset="-122"/>
                        </a:rPr>
                        <a:t>6</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26</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rowSpan="4">
                  <a:txBody>
                    <a:bodyPr/>
                    <a:lstStyle/>
                    <a:p>
                      <a:pPr algn="ctr" fontAlgn="ctr"/>
                      <a:r>
                        <a:rPr lang="zh-CN" altLang="en-US" sz="1600" b="1" u="none" strike="noStrike">
                          <a:effectLst/>
                          <a:latin typeface="微软雅黑" panose="020B0503020204020204" pitchFamily="34" charset="-122"/>
                          <a:ea typeface="微软雅黑" panose="020B0503020204020204" pitchFamily="34" charset="-122"/>
                        </a:rPr>
                        <a:t>民主推荐及排序</a:t>
                      </a:r>
                      <a:r>
                        <a:rPr lang="en-US" altLang="zh-CN" sz="1600" b="1" u="none" strike="noStrike">
                          <a:effectLst/>
                          <a:latin typeface="微软雅黑" panose="020B0503020204020204" pitchFamily="34" charset="-122"/>
                          <a:ea typeface="微软雅黑" panose="020B0503020204020204" pitchFamily="34" charset="-122"/>
                        </a:rPr>
                        <a:t>-</a:t>
                      </a:r>
                      <a:r>
                        <a:rPr lang="zh-CN" altLang="en-US" sz="1600" b="1" u="none" strike="noStrike">
                          <a:effectLst/>
                          <a:latin typeface="微软雅黑" panose="020B0503020204020204" pitchFamily="34" charset="-122"/>
                          <a:ea typeface="微软雅黑" panose="020B0503020204020204" pitchFamily="34" charset="-122"/>
                        </a:rPr>
                        <a:t>公示</a:t>
                      </a:r>
                      <a:r>
                        <a:rPr lang="en-US" altLang="zh-CN" sz="1600" b="1" u="none" strike="noStrike">
                          <a:effectLst/>
                          <a:latin typeface="微软雅黑" panose="020B0503020204020204" pitchFamily="34" charset="-122"/>
                          <a:ea typeface="微软雅黑" panose="020B0503020204020204" pitchFamily="34" charset="-122"/>
                        </a:rPr>
                        <a:t>-</a:t>
                      </a:r>
                      <a:r>
                        <a:rPr lang="zh-CN" altLang="en-US" sz="1600" b="1" u="none" strike="noStrike">
                          <a:effectLst/>
                          <a:latin typeface="微软雅黑" panose="020B0503020204020204" pitchFamily="34" charset="-122"/>
                          <a:ea typeface="微软雅黑" panose="020B0503020204020204" pitchFamily="34" charset="-122"/>
                        </a:rPr>
                        <a:t>征求有关主管部门和纪检监察部门意见</a:t>
                      </a:r>
                      <a:r>
                        <a:rPr lang="en-US" altLang="zh-CN" sz="1600" b="1" u="none" strike="noStrike">
                          <a:effectLst/>
                          <a:latin typeface="微软雅黑" panose="020B0503020204020204" pitchFamily="34" charset="-122"/>
                          <a:ea typeface="微软雅黑" panose="020B0503020204020204" pitchFamily="34" charset="-122"/>
                        </a:rPr>
                        <a:t>-</a:t>
                      </a:r>
                      <a:r>
                        <a:rPr lang="zh-CN" altLang="en-US" sz="1600" b="1" u="none" strike="noStrike">
                          <a:effectLst/>
                          <a:latin typeface="微软雅黑" panose="020B0503020204020204" pitchFamily="34" charset="-122"/>
                          <a:ea typeface="微软雅黑" panose="020B0503020204020204" pitchFamily="34" charset="-122"/>
                        </a:rPr>
                        <a:t>上报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1278863152"/>
                  </a:ext>
                </a:extLst>
              </a:tr>
              <a:tr h="541518">
                <a:tc vMerge="1">
                  <a:txBody>
                    <a:bodyPr/>
                    <a:lstStyle/>
                    <a:p>
                      <a:endParaRPr lang="zh-CN" altLang="en-US"/>
                    </a:p>
                  </a:txBody>
                  <a:tcP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重点支持</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extLst>
                  <a:ext uri="{0D108BD9-81ED-4DB2-BD59-A6C34878D82A}">
                    <a16:rowId xmlns="" xmlns:a16="http://schemas.microsoft.com/office/drawing/2014/main" val="1348165565"/>
                  </a:ext>
                </a:extLst>
              </a:tr>
              <a:tr h="589934">
                <a:tc vMerge="1">
                  <a:txBody>
                    <a:bodyPr/>
                    <a:lstStyle/>
                    <a:p>
                      <a:endParaRPr lang="zh-CN" altLang="en-US"/>
                    </a:p>
                  </a:txBody>
                  <a:tcP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特别支持</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extLst>
                  <a:ext uri="{0D108BD9-81ED-4DB2-BD59-A6C34878D82A}">
                    <a16:rowId xmlns="" xmlns:a16="http://schemas.microsoft.com/office/drawing/2014/main" val="2452790178"/>
                  </a:ext>
                </a:extLst>
              </a:tr>
              <a:tr h="733759">
                <a:tc vMerge="1">
                  <a:txBody>
                    <a:bodyPr/>
                    <a:lstStyle/>
                    <a:p>
                      <a:endParaRPr lang="zh-CN" altLang="en-US"/>
                    </a:p>
                  </a:txBody>
                  <a:tcP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特别支持中</a:t>
                      </a:r>
                      <a:r>
                        <a:rPr lang="zh-CN" altLang="en-US" sz="1600" b="1" u="none" strike="noStrike" dirty="0" smtClean="0">
                          <a:effectLst/>
                          <a:latin typeface="微软雅黑" panose="020B0503020204020204" pitchFamily="34" charset="-122"/>
                          <a:ea typeface="微软雅黑" panose="020B0503020204020204" pitchFamily="34" charset="-122"/>
                        </a:rPr>
                        <a:t>的</a:t>
                      </a:r>
                      <a:endParaRPr lang="en-US" altLang="zh-CN" sz="1600" b="1" u="none" strike="noStrike" dirty="0" smtClean="0">
                        <a:effectLst/>
                        <a:latin typeface="微软雅黑" panose="020B0503020204020204" pitchFamily="34" charset="-122"/>
                        <a:ea typeface="微软雅黑" panose="020B0503020204020204" pitchFamily="34" charset="-122"/>
                      </a:endParaRPr>
                    </a:p>
                    <a:p>
                      <a:pPr algn="ctr" fontAlgn="ctr"/>
                      <a:r>
                        <a:rPr lang="zh-CN" altLang="en-US" sz="1600" b="1" u="none" strike="noStrike" dirty="0" smtClean="0">
                          <a:effectLst/>
                          <a:latin typeface="微软雅黑" panose="020B0503020204020204" pitchFamily="34" charset="-122"/>
                          <a:ea typeface="微软雅黑" panose="020B0503020204020204" pitchFamily="34" charset="-122"/>
                        </a:rPr>
                        <a:t>一</a:t>
                      </a:r>
                      <a:r>
                        <a:rPr lang="zh-CN" altLang="en-US" sz="1600" b="1" u="none" strike="noStrike" dirty="0">
                          <a:effectLst/>
                          <a:latin typeface="微软雅黑" panose="020B0503020204020204" pitchFamily="34" charset="-122"/>
                          <a:ea typeface="微软雅黑" panose="020B0503020204020204" pitchFamily="34" charset="-122"/>
                        </a:rPr>
                        <a:t>流团队</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extLst>
                  <a:ext uri="{0D108BD9-81ED-4DB2-BD59-A6C34878D82A}">
                    <a16:rowId xmlns="" xmlns:a16="http://schemas.microsoft.com/office/drawing/2014/main" val="2423772899"/>
                  </a:ext>
                </a:extLst>
              </a:tr>
            </a:tbl>
          </a:graphicData>
        </a:graphic>
      </p:graphicFrame>
      <p:sp>
        <p:nvSpPr>
          <p:cNvPr id="13" name="文本框 12"/>
          <p:cNvSpPr txBox="1"/>
          <p:nvPr/>
        </p:nvSpPr>
        <p:spPr>
          <a:xfrm>
            <a:off x="57933" y="822053"/>
            <a:ext cx="8496944" cy="861774"/>
          </a:xfrm>
          <a:prstGeom prst="rect">
            <a:avLst/>
          </a:prstGeom>
          <a:noFill/>
        </p:spPr>
        <p:txBody>
          <a:bodyPr wrap="square" rtlCol="0">
            <a:spAutoFit/>
          </a:bodyPr>
          <a:lstStyle/>
          <a:p>
            <a:pPr>
              <a:lnSpc>
                <a:spcPts val="3000"/>
              </a:lnSpc>
            </a:pPr>
            <a:r>
              <a:rPr lang="zh-CN" altLang="en-US" b="1" dirty="0" smtClean="0">
                <a:solidFill>
                  <a:schemeClr val="accent1"/>
                </a:solidFill>
                <a:latin typeface="微软雅黑" panose="020B0503020204020204" pitchFamily="34" charset="-122"/>
                <a:ea typeface="微软雅黑" panose="020B0503020204020204" pitchFamily="34" charset="-122"/>
              </a:rPr>
              <a:t>申报人员范围：</a:t>
            </a:r>
            <a:endParaRPr lang="en-US" altLang="zh-CN" b="1" dirty="0" smtClean="0">
              <a:solidFill>
                <a:schemeClr val="accent1"/>
              </a:solidFill>
              <a:latin typeface="微软雅黑" panose="020B0503020204020204" pitchFamily="34" charset="-122"/>
              <a:ea typeface="微软雅黑" panose="020B0503020204020204" pitchFamily="34" charset="-122"/>
            </a:endParaRPr>
          </a:p>
          <a:p>
            <a:pPr>
              <a:lnSpc>
                <a:spcPts val="3000"/>
              </a:lnSpc>
            </a:pPr>
            <a:r>
              <a:rPr lang="zh-CN" altLang="en-US" b="1" dirty="0" smtClean="0">
                <a:latin typeface="微软雅黑" panose="020B0503020204020204" pitchFamily="34" charset="-122"/>
                <a:ea typeface="微软雅黑" panose="020B0503020204020204" pitchFamily="34" charset="-122"/>
              </a:rPr>
              <a:t>全省各类企事业单位（含中直驻辽单位）中符合条件的高层次人才均可申报</a:t>
            </a:r>
            <a:endParaRPr lang="zh-CN" altLang="en-US" b="1" dirty="0">
              <a:latin typeface="微软雅黑" panose="020B0503020204020204" pitchFamily="34" charset="-122"/>
              <a:ea typeface="微软雅黑" panose="020B0503020204020204" pitchFamily="34" charset="-122"/>
            </a:endParaRPr>
          </a:p>
        </p:txBody>
      </p:sp>
      <p:sp>
        <p:nvSpPr>
          <p:cNvPr id="22" name="文本框 21"/>
          <p:cNvSpPr txBox="1"/>
          <p:nvPr/>
        </p:nvSpPr>
        <p:spPr>
          <a:xfrm>
            <a:off x="2195737" y="1907540"/>
            <a:ext cx="4176463"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创新团队类别及申报工作基本情况如下</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3" name="文本框 2"/>
          <p:cNvSpPr txBox="1"/>
          <p:nvPr/>
        </p:nvSpPr>
        <p:spPr>
          <a:xfrm>
            <a:off x="442298" y="6165304"/>
            <a:ext cx="7992380" cy="369332"/>
          </a:xfrm>
          <a:prstGeom prst="rect">
            <a:avLst/>
          </a:prstGeom>
          <a:solidFill>
            <a:schemeClr val="tx2"/>
          </a:solidFill>
        </p:spPr>
        <p:txBody>
          <a:bodyPr wrap="square" rtlCol="0">
            <a:spAutoFit/>
          </a:bodyPr>
          <a:lstStyle/>
          <a:p>
            <a:r>
              <a:rPr lang="zh-CN" altLang="en-US" b="1" dirty="0">
                <a:solidFill>
                  <a:srgbClr val="FFFF00"/>
                </a:solidFill>
                <a:latin typeface="微软雅黑" panose="020B0503020204020204" pitchFamily="34" charset="-122"/>
                <a:ea typeface="微软雅黑" panose="020B0503020204020204" pitchFamily="34" charset="-122"/>
              </a:rPr>
              <a:t>团队申报时材料不用填写支持的类</a:t>
            </a:r>
            <a:r>
              <a:rPr lang="zh-CN" altLang="en-US" b="1" dirty="0" smtClean="0">
                <a:solidFill>
                  <a:srgbClr val="FFFF00"/>
                </a:solidFill>
                <a:latin typeface="微软雅黑" panose="020B0503020204020204" pitchFamily="34" charset="-122"/>
                <a:ea typeface="微软雅黑" panose="020B0503020204020204" pitchFamily="34" charset="-122"/>
              </a:rPr>
              <a:t>别，由省科技厅组织专家评议确定支持类别</a:t>
            </a:r>
            <a:endParaRPr lang="zh-CN" altLang="en-US" b="1" dirty="0">
              <a:solidFill>
                <a:srgbClr val="FFFF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504615996"/>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921172"/>
            <a:ext cx="9133456" cy="400110"/>
          </a:xfrm>
          <a:prstGeom prst="rect">
            <a:avLst/>
          </a:prstGeom>
          <a:solidFill>
            <a:schemeClr val="accent2">
              <a:lumMod val="75000"/>
            </a:schemeClr>
          </a:solidFill>
        </p:spPr>
        <p:txBody>
          <a:bodyPr wrap="square" rtlCol="0">
            <a:spAutoFit/>
          </a:bodyPr>
          <a:lstStyle/>
          <a:p>
            <a:r>
              <a:rPr lang="zh-CN" altLang="en-US" sz="2000" b="1" dirty="0" smtClean="0">
                <a:solidFill>
                  <a:schemeClr val="bg1"/>
                </a:solidFill>
                <a:latin typeface="微软雅黑" panose="020B0503020204020204" pitchFamily="34" charset="-122"/>
                <a:ea typeface="微软雅黑" panose="020B0503020204020204" pitchFamily="34" charset="-122"/>
              </a:rPr>
              <a:t>创新团队：本年度全省名额</a:t>
            </a:r>
            <a:r>
              <a:rPr lang="en-US" altLang="zh-CN" sz="2000" b="1" dirty="0" smtClean="0">
                <a:solidFill>
                  <a:schemeClr val="bg1"/>
                </a:solidFill>
                <a:latin typeface="微软雅黑" panose="020B0503020204020204" pitchFamily="34" charset="-122"/>
                <a:ea typeface="微软雅黑" panose="020B0503020204020204" pitchFamily="34" charset="-122"/>
              </a:rPr>
              <a:t>50</a:t>
            </a:r>
            <a:r>
              <a:rPr lang="zh-CN" altLang="en-US" sz="2000" b="1" dirty="0" smtClean="0">
                <a:solidFill>
                  <a:schemeClr val="bg1"/>
                </a:solidFill>
                <a:latin typeface="微软雅黑" panose="020B0503020204020204" pitchFamily="34" charset="-122"/>
                <a:ea typeface="微软雅黑" panose="020B0503020204020204" pitchFamily="34" charset="-122"/>
              </a:rPr>
              <a:t>个，经费支持额度分四档：</a:t>
            </a:r>
            <a:r>
              <a:rPr lang="en-US" altLang="zh-CN" sz="2000" b="1" spc="-150" dirty="0" smtClean="0">
                <a:solidFill>
                  <a:schemeClr val="bg1"/>
                </a:solidFill>
                <a:latin typeface="微软雅黑" panose="020B0503020204020204" pitchFamily="34" charset="-122"/>
                <a:ea typeface="微软雅黑" panose="020B0503020204020204" pitchFamily="34" charset="-122"/>
              </a:rPr>
              <a:t>100</a:t>
            </a:r>
            <a:r>
              <a:rPr lang="zh-CN" altLang="en-US" sz="2000" b="1" spc="-150" dirty="0" smtClean="0">
                <a:solidFill>
                  <a:schemeClr val="bg1"/>
                </a:solidFill>
                <a:latin typeface="微软雅黑" panose="020B0503020204020204" pitchFamily="34" charset="-122"/>
                <a:ea typeface="微软雅黑" panose="020B0503020204020204" pitchFamily="34" charset="-122"/>
              </a:rPr>
              <a:t>、</a:t>
            </a:r>
            <a:r>
              <a:rPr lang="en-US" altLang="zh-CN" sz="2000" b="1" spc="-150" dirty="0" smtClean="0">
                <a:solidFill>
                  <a:schemeClr val="bg1"/>
                </a:solidFill>
                <a:latin typeface="微软雅黑" panose="020B0503020204020204" pitchFamily="34" charset="-122"/>
                <a:ea typeface="微软雅黑" panose="020B0503020204020204" pitchFamily="34" charset="-122"/>
              </a:rPr>
              <a:t>300</a:t>
            </a:r>
            <a:r>
              <a:rPr lang="zh-CN" altLang="en-US" sz="2000" b="1" spc="-150" dirty="0" smtClean="0">
                <a:solidFill>
                  <a:schemeClr val="bg1"/>
                </a:solidFill>
                <a:latin typeface="微软雅黑" panose="020B0503020204020204" pitchFamily="34" charset="-122"/>
                <a:ea typeface="微软雅黑" panose="020B0503020204020204" pitchFamily="34" charset="-122"/>
              </a:rPr>
              <a:t>、</a:t>
            </a:r>
            <a:r>
              <a:rPr lang="en-US" altLang="zh-CN" sz="2000" b="1" spc="-150" dirty="0" smtClean="0">
                <a:solidFill>
                  <a:schemeClr val="bg1"/>
                </a:solidFill>
                <a:latin typeface="微软雅黑" panose="020B0503020204020204" pitchFamily="34" charset="-122"/>
                <a:ea typeface="微软雅黑" panose="020B0503020204020204" pitchFamily="34" charset="-122"/>
              </a:rPr>
              <a:t>500</a:t>
            </a:r>
            <a:r>
              <a:rPr lang="zh-CN" altLang="en-US" sz="2000" b="1" spc="-150" dirty="0" smtClean="0">
                <a:solidFill>
                  <a:schemeClr val="bg1"/>
                </a:solidFill>
                <a:latin typeface="微软雅黑" panose="020B0503020204020204" pitchFamily="34" charset="-122"/>
                <a:ea typeface="微软雅黑" panose="020B0503020204020204" pitchFamily="34" charset="-122"/>
              </a:rPr>
              <a:t>、</a:t>
            </a:r>
            <a:r>
              <a:rPr lang="en-US" altLang="zh-CN" sz="2000" b="1" spc="-150" dirty="0" smtClean="0">
                <a:solidFill>
                  <a:schemeClr val="bg1"/>
                </a:solidFill>
                <a:latin typeface="微软雅黑" panose="020B0503020204020204" pitchFamily="34" charset="-122"/>
                <a:ea typeface="微软雅黑" panose="020B0503020204020204" pitchFamily="34" charset="-122"/>
              </a:rPr>
              <a:t>1000</a:t>
            </a:r>
          </a:p>
        </p:txBody>
      </p:sp>
      <p:sp>
        <p:nvSpPr>
          <p:cNvPr id="10" name="Rectangle 2"/>
          <p:cNvSpPr>
            <a:spLocks noGrp="1" noChangeArrowheads="1"/>
          </p:cNvSpPr>
          <p:nvPr>
            <p:ph type="title"/>
          </p:nvPr>
        </p:nvSpPr>
        <p:spPr>
          <a:xfrm>
            <a:off x="539750" y="188640"/>
            <a:ext cx="8208714" cy="633413"/>
          </a:xfrm>
        </p:spPr>
        <p:txBody>
          <a:bodyPr>
            <a:noAutofit/>
          </a:bodyPr>
          <a:lstStyle/>
          <a:p>
            <a:r>
              <a:rPr lang="en-US" altLang="zh-CN" sz="2400" dirty="0" smtClean="0">
                <a:solidFill>
                  <a:srgbClr val="9E0000"/>
                </a:solidFill>
              </a:rPr>
              <a:t>4.2018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高水平创新创业团队培养引进计划</a:t>
            </a:r>
          </a:p>
        </p:txBody>
      </p:sp>
      <p:sp>
        <p:nvSpPr>
          <p:cNvPr id="14" name="文本框 13"/>
          <p:cNvSpPr txBox="1"/>
          <p:nvPr/>
        </p:nvSpPr>
        <p:spPr>
          <a:xfrm>
            <a:off x="48337" y="1504518"/>
            <a:ext cx="1139288"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18" name="矩形 17"/>
          <p:cNvSpPr/>
          <p:nvPr/>
        </p:nvSpPr>
        <p:spPr>
          <a:xfrm>
            <a:off x="-29993" y="2169581"/>
            <a:ext cx="8922473" cy="4760278"/>
          </a:xfrm>
          <a:prstGeom prst="rect">
            <a:avLst/>
          </a:prstGeom>
        </p:spPr>
        <p:txBody>
          <a:bodyPr wrap="square">
            <a:spAutoFit/>
          </a:bodyPr>
          <a:lstStyle/>
          <a:p>
            <a:pPr marL="342900" indent="-342900" fontAlgn="ctr">
              <a:lnSpc>
                <a:spcPts val="2600"/>
              </a:lnSpc>
              <a:buAutoNum type="arabicPeriod"/>
            </a:pPr>
            <a:r>
              <a:rPr lang="zh-CN" altLang="en-US" sz="1600" b="1" dirty="0" smtClean="0">
                <a:latin typeface="微软雅黑" panose="020B0503020204020204" pitchFamily="34" charset="-122"/>
                <a:ea typeface="微软雅黑" panose="020B0503020204020204" pitchFamily="34" charset="-122"/>
              </a:rPr>
              <a:t>团</a:t>
            </a:r>
            <a:r>
              <a:rPr lang="zh-CN" altLang="en-US" sz="1600" b="1" dirty="0">
                <a:latin typeface="微软雅黑" panose="020B0503020204020204" pitchFamily="34" charset="-122"/>
                <a:ea typeface="微软雅黑" panose="020B0503020204020204" pitchFamily="34" charset="-122"/>
              </a:rPr>
              <a:t>队</a:t>
            </a:r>
            <a:r>
              <a:rPr lang="zh-CN" altLang="en-US" sz="1600" b="1" dirty="0">
                <a:solidFill>
                  <a:srgbClr val="9E0000"/>
                </a:solidFill>
                <a:latin typeface="微软雅黑" panose="020B0503020204020204" pitchFamily="34" charset="-122"/>
                <a:ea typeface="微软雅黑" panose="020B0503020204020204" pitchFamily="34" charset="-122"/>
              </a:rPr>
              <a:t>承担重大科研项目或重点工程和重大建设项目的重点研发任务，</a:t>
            </a:r>
            <a:r>
              <a:rPr lang="zh-CN" altLang="en-US" sz="1600" b="1" dirty="0">
                <a:latin typeface="微软雅黑" panose="020B0503020204020204" pitchFamily="34" charset="-122"/>
                <a:ea typeface="微软雅黑" panose="020B0503020204020204" pitchFamily="34" charset="-122"/>
              </a:rPr>
              <a:t>有明确的研发目标和发展规划。 </a:t>
            </a:r>
          </a:p>
          <a:p>
            <a:pPr marL="342900" indent="-342900" fontAlgn="ctr">
              <a:lnSpc>
                <a:spcPts val="2600"/>
              </a:lnSpc>
              <a:buAutoNum type="arabicPeriod"/>
            </a:pPr>
            <a:r>
              <a:rPr lang="zh-CN" altLang="en-US" sz="1600" b="1" dirty="0" smtClean="0">
                <a:latin typeface="微软雅黑" panose="020B0503020204020204" pitchFamily="34" charset="-122"/>
                <a:ea typeface="微软雅黑" panose="020B0503020204020204" pitchFamily="34" charset="-122"/>
              </a:rPr>
              <a:t>团</a:t>
            </a:r>
            <a:r>
              <a:rPr lang="zh-CN" altLang="en-US" sz="1600" b="1" dirty="0">
                <a:latin typeface="微软雅黑" panose="020B0503020204020204" pitchFamily="34" charset="-122"/>
                <a:ea typeface="微软雅黑" panose="020B0503020204020204" pitchFamily="34" charset="-122"/>
              </a:rPr>
              <a:t>队创新业绩突出，</a:t>
            </a:r>
            <a:r>
              <a:rPr lang="zh-CN" altLang="en-US" sz="1600" b="1" dirty="0">
                <a:solidFill>
                  <a:srgbClr val="9E0000"/>
                </a:solidFill>
                <a:latin typeface="微软雅黑" panose="020B0503020204020204" pitchFamily="34" charset="-122"/>
                <a:ea typeface="微软雅黑" panose="020B0503020204020204" pitchFamily="34" charset="-122"/>
              </a:rPr>
              <a:t>研发水平居行业或领域前列，并具有持续创新能力和较好的发展前景。 </a:t>
            </a:r>
          </a:p>
          <a:p>
            <a:pPr marL="342900" indent="-342900" fontAlgn="ctr">
              <a:lnSpc>
                <a:spcPts val="2600"/>
              </a:lnSpc>
              <a:buAutoNum type="arabicPeriod"/>
            </a:pPr>
            <a:r>
              <a:rPr lang="zh-CN" altLang="en-US" sz="1600" b="1" dirty="0" smtClean="0">
                <a:latin typeface="微软雅黑" panose="020B0503020204020204" pitchFamily="34" charset="-122"/>
                <a:ea typeface="微软雅黑" panose="020B0503020204020204" pitchFamily="34" charset="-122"/>
              </a:rPr>
              <a:t>团</a:t>
            </a:r>
            <a:r>
              <a:rPr lang="zh-CN" altLang="en-US" sz="1600" b="1" dirty="0">
                <a:latin typeface="微软雅黑" panose="020B0503020204020204" pitchFamily="34" charset="-122"/>
                <a:ea typeface="微软雅黑" panose="020B0503020204020204" pitchFamily="34" charset="-122"/>
              </a:rPr>
              <a:t>队结构稳定、合理，</a:t>
            </a:r>
            <a:r>
              <a:rPr lang="zh-CN" altLang="en-US" sz="1600" b="1" dirty="0">
                <a:solidFill>
                  <a:srgbClr val="9E0000"/>
                </a:solidFill>
                <a:latin typeface="微软雅黑" panose="020B0503020204020204" pitchFamily="34" charset="-122"/>
                <a:ea typeface="微软雅黑" panose="020B0503020204020204" pitchFamily="34" charset="-122"/>
              </a:rPr>
              <a:t>核心成员一般不少于</a:t>
            </a:r>
            <a:r>
              <a:rPr lang="en-US" altLang="zh-CN" sz="1600" b="1" dirty="0">
                <a:solidFill>
                  <a:srgbClr val="9E0000"/>
                </a:solidFill>
                <a:latin typeface="微软雅黑" panose="020B0503020204020204" pitchFamily="34" charset="-122"/>
                <a:ea typeface="微软雅黑" panose="020B0503020204020204" pitchFamily="34" charset="-122"/>
              </a:rPr>
              <a:t>5</a:t>
            </a:r>
            <a:r>
              <a:rPr lang="zh-CN" altLang="en-US" sz="1600" b="1" dirty="0">
                <a:solidFill>
                  <a:srgbClr val="9E0000"/>
                </a:solidFill>
                <a:latin typeface="微软雅黑" panose="020B0503020204020204" pitchFamily="34" charset="-122"/>
                <a:ea typeface="微软雅黑" panose="020B0503020204020204" pitchFamily="34" charset="-122"/>
              </a:rPr>
              <a:t>人（不含顾问），其中</a:t>
            </a:r>
            <a:r>
              <a:rPr lang="en-US" altLang="zh-CN" sz="1600" b="1" dirty="0">
                <a:solidFill>
                  <a:srgbClr val="9E0000"/>
                </a:solidFill>
                <a:latin typeface="微软雅黑" panose="020B0503020204020204" pitchFamily="34" charset="-122"/>
                <a:ea typeface="微软雅黑" panose="020B0503020204020204" pitchFamily="34" charset="-122"/>
              </a:rPr>
              <a:t>50</a:t>
            </a:r>
            <a:r>
              <a:rPr lang="zh-CN" altLang="en-US" sz="1600" b="1" dirty="0">
                <a:solidFill>
                  <a:srgbClr val="9E0000"/>
                </a:solidFill>
                <a:latin typeface="微软雅黑" panose="020B0503020204020204" pitchFamily="34" charset="-122"/>
                <a:ea typeface="微软雅黑" panose="020B0503020204020204" pitchFamily="34" charset="-122"/>
              </a:rPr>
              <a:t>岁以下的一般不少于</a:t>
            </a:r>
            <a:r>
              <a:rPr lang="en-US" altLang="zh-CN" sz="1600" b="1" dirty="0">
                <a:solidFill>
                  <a:srgbClr val="9E0000"/>
                </a:solidFill>
                <a:latin typeface="微软雅黑" panose="020B0503020204020204" pitchFamily="34" charset="-122"/>
                <a:ea typeface="微软雅黑" panose="020B0503020204020204" pitchFamily="34" charset="-122"/>
              </a:rPr>
              <a:t>1/2</a:t>
            </a:r>
            <a:r>
              <a:rPr lang="zh-CN" altLang="en-US" sz="1600" b="1" dirty="0">
                <a:solidFill>
                  <a:srgbClr val="9E0000"/>
                </a:solidFill>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专业结构合理，具有关联性和互补性，可稳定合作</a:t>
            </a:r>
            <a:r>
              <a:rPr lang="en-US" altLang="zh-CN" sz="1600" b="1" dirty="0">
                <a:latin typeface="微软雅黑" panose="020B0503020204020204" pitchFamily="34" charset="-122"/>
                <a:ea typeface="微软雅黑" panose="020B0503020204020204" pitchFamily="34" charset="-122"/>
              </a:rPr>
              <a:t>3</a:t>
            </a:r>
            <a:r>
              <a:rPr lang="zh-CN" altLang="en-US" sz="1600" b="1" dirty="0">
                <a:latin typeface="微软雅黑" panose="020B0503020204020204" pitchFamily="34" charset="-122"/>
                <a:ea typeface="微软雅黑" panose="020B0503020204020204" pitchFamily="34" charset="-122"/>
              </a:rPr>
              <a:t>年以上。 </a:t>
            </a:r>
          </a:p>
          <a:p>
            <a:pPr marL="342900" indent="-342900" fontAlgn="ctr">
              <a:lnSpc>
                <a:spcPts val="2600"/>
              </a:lnSpc>
              <a:buAutoNum type="arabicPeriod"/>
            </a:pPr>
            <a:r>
              <a:rPr lang="zh-CN" altLang="en-US" sz="1600" b="1" dirty="0" smtClean="0">
                <a:latin typeface="微软雅黑" panose="020B0503020204020204" pitchFamily="34" charset="-122"/>
                <a:ea typeface="微软雅黑" panose="020B0503020204020204" pitchFamily="34" charset="-122"/>
              </a:rPr>
              <a:t>团</a:t>
            </a:r>
            <a:r>
              <a:rPr lang="zh-CN" altLang="en-US" sz="1600" b="1" dirty="0">
                <a:latin typeface="微软雅黑" panose="020B0503020204020204" pitchFamily="34" charset="-122"/>
                <a:ea typeface="微软雅黑" panose="020B0503020204020204" pitchFamily="34" charset="-122"/>
              </a:rPr>
              <a:t>队所在单位运行状况良好，技术创新体系健全，配套支持措施完善，具有较强的创新能力，在业内处于优势地位；创新团队以企业为依托的，所在企业应具备良好的经营业绩，能为团队创新提供必要的科研资金和研发设备，以及落实项目产业化所需的各类要素。 </a:t>
            </a:r>
          </a:p>
          <a:p>
            <a:pPr marL="342900" indent="-342900" fontAlgn="ctr">
              <a:lnSpc>
                <a:spcPts val="2600"/>
              </a:lnSpc>
              <a:buAutoNum type="arabicPeriod"/>
            </a:pPr>
            <a:r>
              <a:rPr lang="zh-CN" altLang="en-US" sz="1600" b="1" dirty="0" smtClean="0">
                <a:latin typeface="微软雅黑" panose="020B0503020204020204" pitchFamily="34" charset="-122"/>
                <a:ea typeface="微软雅黑" panose="020B0503020204020204" pitchFamily="34" charset="-122"/>
              </a:rPr>
              <a:t>团</a:t>
            </a:r>
            <a:r>
              <a:rPr lang="zh-CN" altLang="en-US" sz="1600" b="1" dirty="0">
                <a:latin typeface="微软雅黑" panose="020B0503020204020204" pitchFamily="34" charset="-122"/>
                <a:ea typeface="微软雅黑" panose="020B0503020204020204" pitchFamily="34" charset="-122"/>
              </a:rPr>
              <a:t>队成员与在辽高校、科研院所、企业、医院等企事业单位签订正式工作合同，其中</a:t>
            </a:r>
            <a:r>
              <a:rPr lang="zh-CN" altLang="en-US" sz="1600" b="1" dirty="0">
                <a:solidFill>
                  <a:srgbClr val="9E0000"/>
                </a:solidFill>
                <a:latin typeface="微软雅黑" panose="020B0503020204020204" pitchFamily="34" charset="-122"/>
                <a:ea typeface="微软雅黑" panose="020B0503020204020204" pitchFamily="34" charset="-122"/>
              </a:rPr>
              <a:t>团队带头人及</a:t>
            </a:r>
            <a:r>
              <a:rPr lang="en-US" altLang="zh-CN" sz="1600" b="1" dirty="0">
                <a:solidFill>
                  <a:srgbClr val="9E0000"/>
                </a:solidFill>
                <a:latin typeface="微软雅黑" panose="020B0503020204020204" pitchFamily="34" charset="-122"/>
                <a:ea typeface="微软雅黑" panose="020B0503020204020204" pitchFamily="34" charset="-122"/>
              </a:rPr>
              <a:t>1/2</a:t>
            </a:r>
            <a:r>
              <a:rPr lang="zh-CN" altLang="en-US" sz="1600" b="1" dirty="0">
                <a:solidFill>
                  <a:srgbClr val="9E0000"/>
                </a:solidFill>
                <a:latin typeface="微软雅黑" panose="020B0503020204020204" pitchFamily="34" charset="-122"/>
                <a:ea typeface="微软雅黑" panose="020B0503020204020204" pitchFamily="34" charset="-122"/>
              </a:rPr>
              <a:t>以上团队成员应全职在辽工作（每年工作不少于</a:t>
            </a:r>
            <a:r>
              <a:rPr lang="en-US" altLang="zh-CN" sz="1600" b="1" dirty="0">
                <a:solidFill>
                  <a:srgbClr val="9E0000"/>
                </a:solidFill>
                <a:latin typeface="微软雅黑" panose="020B0503020204020204" pitchFamily="34" charset="-122"/>
                <a:ea typeface="微软雅黑" panose="020B0503020204020204" pitchFamily="34" charset="-122"/>
              </a:rPr>
              <a:t>9</a:t>
            </a:r>
            <a:r>
              <a:rPr lang="zh-CN" altLang="en-US" sz="1600" b="1" dirty="0">
                <a:solidFill>
                  <a:srgbClr val="9E0000"/>
                </a:solidFill>
                <a:latin typeface="微软雅黑" panose="020B0503020204020204" pitchFamily="34" charset="-122"/>
                <a:ea typeface="微软雅黑" panose="020B0503020204020204" pitchFamily="34" charset="-122"/>
              </a:rPr>
              <a:t>个月）。 </a:t>
            </a:r>
          </a:p>
          <a:p>
            <a:pPr marL="342900" indent="-342900" fontAlgn="ctr">
              <a:lnSpc>
                <a:spcPts val="2600"/>
              </a:lnSpc>
              <a:buAutoNum type="arabicPeriod"/>
            </a:pPr>
            <a:r>
              <a:rPr lang="zh-CN" altLang="en-US" sz="1600" b="1" dirty="0" smtClean="0">
                <a:solidFill>
                  <a:srgbClr val="9E0000"/>
                </a:solidFill>
                <a:latin typeface="微软雅黑" panose="020B0503020204020204" pitchFamily="34" charset="-122"/>
                <a:ea typeface="微软雅黑" panose="020B0503020204020204" pitchFamily="34" charset="-122"/>
              </a:rPr>
              <a:t>团</a:t>
            </a:r>
            <a:r>
              <a:rPr lang="zh-CN" altLang="en-US" sz="1600" b="1" dirty="0">
                <a:solidFill>
                  <a:srgbClr val="9E0000"/>
                </a:solidFill>
                <a:latin typeface="微软雅黑" panose="020B0503020204020204" pitchFamily="34" charset="-122"/>
                <a:ea typeface="微软雅黑" panose="020B0503020204020204" pitchFamily="34" charset="-122"/>
              </a:rPr>
              <a:t>队带头人年龄一般应在</a:t>
            </a:r>
            <a:r>
              <a:rPr lang="en-US" altLang="zh-CN" sz="1600" b="1" dirty="0">
                <a:solidFill>
                  <a:srgbClr val="9E0000"/>
                </a:solidFill>
                <a:latin typeface="微软雅黑" panose="020B0503020204020204" pitchFamily="34" charset="-122"/>
                <a:ea typeface="微软雅黑" panose="020B0503020204020204" pitchFamily="34" charset="-122"/>
              </a:rPr>
              <a:t>55</a:t>
            </a:r>
            <a:r>
              <a:rPr lang="zh-CN" altLang="en-US" sz="1600" b="1" dirty="0">
                <a:solidFill>
                  <a:srgbClr val="9E0000"/>
                </a:solidFill>
                <a:latin typeface="微软雅黑" panose="020B0503020204020204" pitchFamily="34" charset="-122"/>
                <a:ea typeface="微软雅黑" panose="020B0503020204020204" pitchFamily="34" charset="-122"/>
              </a:rPr>
              <a:t>周岁以下，</a:t>
            </a:r>
            <a:r>
              <a:rPr lang="zh-CN" altLang="en-US" sz="1600" b="1" dirty="0">
                <a:latin typeface="微软雅黑" panose="020B0503020204020204" pitchFamily="34" charset="-122"/>
                <a:ea typeface="微软雅黑" panose="020B0503020204020204" pitchFamily="34" charset="-122"/>
              </a:rPr>
              <a:t>一般应具有博士学位或正高级专业技术职称。 </a:t>
            </a:r>
          </a:p>
          <a:p>
            <a:pPr marL="342900" indent="-342900" fontAlgn="ctr">
              <a:lnSpc>
                <a:spcPts val="2600"/>
              </a:lnSpc>
              <a:buAutoNum type="arabicPeriod"/>
            </a:pPr>
            <a:r>
              <a:rPr lang="zh-CN" altLang="en-US" sz="1600" b="1" dirty="0" smtClean="0">
                <a:latin typeface="微软雅黑" panose="020B0503020204020204" pitchFamily="34" charset="-122"/>
                <a:ea typeface="微软雅黑" panose="020B0503020204020204" pitchFamily="34" charset="-122"/>
              </a:rPr>
              <a:t>自</a:t>
            </a:r>
            <a:r>
              <a:rPr lang="zh-CN" altLang="en-US" sz="1600" b="1" dirty="0">
                <a:latin typeface="微软雅黑" panose="020B0503020204020204" pitchFamily="34" charset="-122"/>
                <a:ea typeface="微软雅黑" panose="020B0503020204020204" pitchFamily="34" charset="-122"/>
              </a:rPr>
              <a:t>主培养的团队，其带头人应符合</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辽宁省高层次人才培养支持计划</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中科技创新领军人才的要求；海内外引进的团队，其带头人应符合</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辽宁省海内外高层次人才引进集聚计划</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中创新领军人才的要求。 </a:t>
            </a:r>
          </a:p>
        </p:txBody>
      </p:sp>
      <p:sp>
        <p:nvSpPr>
          <p:cNvPr id="2" name="矩形 1"/>
          <p:cNvSpPr/>
          <p:nvPr/>
        </p:nvSpPr>
        <p:spPr>
          <a:xfrm>
            <a:off x="1192506" y="1409264"/>
            <a:ext cx="7560840" cy="707886"/>
          </a:xfrm>
          <a:prstGeom prst="rect">
            <a:avLst/>
          </a:prstGeom>
        </p:spPr>
        <p:txBody>
          <a:bodyPr wrap="square">
            <a:spAutoFit/>
          </a:bodyPr>
          <a:lstStyle/>
          <a:p>
            <a:pPr fontAlgn="ctr">
              <a:lnSpc>
                <a:spcPts val="2400"/>
              </a:lnSpc>
            </a:pPr>
            <a:r>
              <a:rPr lang="zh-CN" altLang="en-US" sz="1600" b="1" dirty="0">
                <a:latin typeface="微软雅黑" panose="020B0503020204020204" pitchFamily="34" charset="-122"/>
                <a:ea typeface="微软雅黑" panose="020B0503020204020204" pitchFamily="34" charset="-122"/>
              </a:rPr>
              <a:t>符合我</a:t>
            </a:r>
            <a:r>
              <a:rPr lang="zh-CN" altLang="en-US" sz="1600" b="1" dirty="0">
                <a:solidFill>
                  <a:srgbClr val="9E0000"/>
                </a:solidFill>
                <a:latin typeface="微软雅黑" panose="020B0503020204020204" pitchFamily="34" charset="-122"/>
                <a:ea typeface="微软雅黑" panose="020B0503020204020204" pitchFamily="34" charset="-122"/>
              </a:rPr>
              <a:t>省重点产业发展方向</a:t>
            </a:r>
            <a:r>
              <a:rPr lang="zh-CN" altLang="en-US" sz="1600" b="1" dirty="0">
                <a:latin typeface="微软雅黑" panose="020B0503020204020204" pitchFamily="34" charset="-122"/>
                <a:ea typeface="微软雅黑" panose="020B0503020204020204" pitchFamily="34" charset="-122"/>
              </a:rPr>
              <a:t>，有望突破核心技术、提升产业水平、引领产业发展，产生显著经济社会效益的海内外高水平创新创业团队。应符合下列条件： </a:t>
            </a:r>
          </a:p>
        </p:txBody>
      </p:sp>
    </p:spTree>
    <p:extLst>
      <p:ext uri="{BB962C8B-B14F-4D97-AF65-F5344CB8AC3E}">
        <p14:creationId xmlns:p14="http://schemas.microsoft.com/office/powerpoint/2010/main" val="703041643"/>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0" y="921172"/>
            <a:ext cx="9133456" cy="400110"/>
          </a:xfrm>
          <a:prstGeom prst="rect">
            <a:avLst/>
          </a:prstGeom>
          <a:solidFill>
            <a:schemeClr val="accent2">
              <a:lumMod val="75000"/>
            </a:schemeClr>
          </a:solidFill>
        </p:spPr>
        <p:txBody>
          <a:bodyPr wrap="square" rtlCol="0">
            <a:spAutoFit/>
          </a:bodyPr>
          <a:lstStyle/>
          <a:p>
            <a:r>
              <a:rPr lang="zh-CN" altLang="en-US" sz="2000" b="1" dirty="0" smtClean="0">
                <a:solidFill>
                  <a:schemeClr val="bg1"/>
                </a:solidFill>
                <a:latin typeface="微软雅黑" panose="020B0503020204020204" pitchFamily="34" charset="-122"/>
                <a:ea typeface="微软雅黑" panose="020B0503020204020204" pitchFamily="34" charset="-122"/>
              </a:rPr>
              <a:t>创新团队：本年度全省名额</a:t>
            </a:r>
            <a:r>
              <a:rPr lang="en-US" altLang="zh-CN" sz="2000" b="1" dirty="0" smtClean="0">
                <a:solidFill>
                  <a:schemeClr val="bg1"/>
                </a:solidFill>
                <a:latin typeface="微软雅黑" panose="020B0503020204020204" pitchFamily="34" charset="-122"/>
                <a:ea typeface="微软雅黑" panose="020B0503020204020204" pitchFamily="34" charset="-122"/>
              </a:rPr>
              <a:t>50</a:t>
            </a:r>
            <a:r>
              <a:rPr lang="zh-CN" altLang="en-US" sz="2000" b="1" dirty="0" smtClean="0">
                <a:solidFill>
                  <a:schemeClr val="bg1"/>
                </a:solidFill>
                <a:latin typeface="微软雅黑" panose="020B0503020204020204" pitchFamily="34" charset="-122"/>
                <a:ea typeface="微软雅黑" panose="020B0503020204020204" pitchFamily="34" charset="-122"/>
              </a:rPr>
              <a:t>个，经费支持额度分四档：</a:t>
            </a:r>
            <a:r>
              <a:rPr lang="en-US" altLang="zh-CN" sz="2000" b="1" spc="-150" dirty="0" smtClean="0">
                <a:solidFill>
                  <a:schemeClr val="bg1"/>
                </a:solidFill>
                <a:latin typeface="微软雅黑" panose="020B0503020204020204" pitchFamily="34" charset="-122"/>
                <a:ea typeface="微软雅黑" panose="020B0503020204020204" pitchFamily="34" charset="-122"/>
              </a:rPr>
              <a:t>100</a:t>
            </a:r>
            <a:r>
              <a:rPr lang="zh-CN" altLang="en-US" sz="2000" b="1" spc="-150" dirty="0" smtClean="0">
                <a:solidFill>
                  <a:schemeClr val="bg1"/>
                </a:solidFill>
                <a:latin typeface="微软雅黑" panose="020B0503020204020204" pitchFamily="34" charset="-122"/>
                <a:ea typeface="微软雅黑" panose="020B0503020204020204" pitchFamily="34" charset="-122"/>
              </a:rPr>
              <a:t>、</a:t>
            </a:r>
            <a:r>
              <a:rPr lang="en-US" altLang="zh-CN" sz="2000" b="1" spc="-150" dirty="0" smtClean="0">
                <a:solidFill>
                  <a:schemeClr val="bg1"/>
                </a:solidFill>
                <a:latin typeface="微软雅黑" panose="020B0503020204020204" pitchFamily="34" charset="-122"/>
                <a:ea typeface="微软雅黑" panose="020B0503020204020204" pitchFamily="34" charset="-122"/>
              </a:rPr>
              <a:t>300</a:t>
            </a:r>
            <a:r>
              <a:rPr lang="zh-CN" altLang="en-US" sz="2000" b="1" spc="-150" dirty="0" smtClean="0">
                <a:solidFill>
                  <a:schemeClr val="bg1"/>
                </a:solidFill>
                <a:latin typeface="微软雅黑" panose="020B0503020204020204" pitchFamily="34" charset="-122"/>
                <a:ea typeface="微软雅黑" panose="020B0503020204020204" pitchFamily="34" charset="-122"/>
              </a:rPr>
              <a:t>、</a:t>
            </a:r>
            <a:r>
              <a:rPr lang="en-US" altLang="zh-CN" sz="2000" b="1" spc="-150" dirty="0" smtClean="0">
                <a:solidFill>
                  <a:schemeClr val="bg1"/>
                </a:solidFill>
                <a:latin typeface="微软雅黑" panose="020B0503020204020204" pitchFamily="34" charset="-122"/>
                <a:ea typeface="微软雅黑" panose="020B0503020204020204" pitchFamily="34" charset="-122"/>
              </a:rPr>
              <a:t>500</a:t>
            </a:r>
            <a:r>
              <a:rPr lang="zh-CN" altLang="en-US" sz="2000" b="1" spc="-150" dirty="0" smtClean="0">
                <a:solidFill>
                  <a:schemeClr val="bg1"/>
                </a:solidFill>
                <a:latin typeface="微软雅黑" panose="020B0503020204020204" pitchFamily="34" charset="-122"/>
                <a:ea typeface="微软雅黑" panose="020B0503020204020204" pitchFamily="34" charset="-122"/>
              </a:rPr>
              <a:t>、</a:t>
            </a:r>
            <a:r>
              <a:rPr lang="en-US" altLang="zh-CN" sz="2000" b="1" spc="-150" dirty="0" smtClean="0">
                <a:solidFill>
                  <a:schemeClr val="bg1"/>
                </a:solidFill>
                <a:latin typeface="微软雅黑" panose="020B0503020204020204" pitchFamily="34" charset="-122"/>
                <a:ea typeface="微软雅黑" panose="020B0503020204020204" pitchFamily="34" charset="-122"/>
              </a:rPr>
              <a:t>1000</a:t>
            </a:r>
          </a:p>
        </p:txBody>
      </p:sp>
      <p:sp>
        <p:nvSpPr>
          <p:cNvPr id="10" name="Rectangle 2"/>
          <p:cNvSpPr>
            <a:spLocks noGrp="1" noChangeArrowheads="1"/>
          </p:cNvSpPr>
          <p:nvPr>
            <p:ph type="title"/>
          </p:nvPr>
        </p:nvSpPr>
        <p:spPr>
          <a:xfrm>
            <a:off x="539750" y="188640"/>
            <a:ext cx="8208714" cy="633413"/>
          </a:xfrm>
        </p:spPr>
        <p:txBody>
          <a:bodyPr>
            <a:noAutofit/>
          </a:bodyPr>
          <a:lstStyle/>
          <a:p>
            <a:r>
              <a:rPr lang="en-US" altLang="zh-CN" sz="2400" dirty="0" smtClean="0">
                <a:solidFill>
                  <a:srgbClr val="9E0000"/>
                </a:solidFill>
              </a:rPr>
              <a:t>4.2018</a:t>
            </a:r>
            <a:r>
              <a:rPr lang="zh-CN" altLang="en-US" sz="2400" dirty="0" smtClean="0">
                <a:solidFill>
                  <a:srgbClr val="9E0000"/>
                </a:solidFill>
              </a:rPr>
              <a:t>年度申报通知</a:t>
            </a:r>
            <a:r>
              <a:rPr lang="en-US" altLang="zh-CN" sz="2400" dirty="0">
                <a:solidFill>
                  <a:srgbClr val="9E0000"/>
                </a:solidFill>
              </a:rPr>
              <a:t>--</a:t>
            </a:r>
            <a:r>
              <a:rPr lang="zh-CN" altLang="en-US" sz="2400" dirty="0" smtClean="0">
                <a:solidFill>
                  <a:schemeClr val="tx2"/>
                </a:solidFill>
              </a:rPr>
              <a:t>高水平创新创业团队培养引进计划</a:t>
            </a:r>
          </a:p>
        </p:txBody>
      </p:sp>
      <p:sp>
        <p:nvSpPr>
          <p:cNvPr id="14" name="文本框 13"/>
          <p:cNvSpPr txBox="1"/>
          <p:nvPr/>
        </p:nvSpPr>
        <p:spPr>
          <a:xfrm>
            <a:off x="48337" y="1504518"/>
            <a:ext cx="3299528"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推荐人选分析及推荐工作建议</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5" name="矩形 4"/>
          <p:cNvSpPr/>
          <p:nvPr/>
        </p:nvSpPr>
        <p:spPr>
          <a:xfrm>
            <a:off x="48337" y="2151728"/>
            <a:ext cx="8844143" cy="1323439"/>
          </a:xfrm>
          <a:prstGeom prst="rect">
            <a:avLst/>
          </a:prstGeom>
        </p:spPr>
        <p:txBody>
          <a:bodyPr wrap="square">
            <a:spAutoFit/>
          </a:bodyPr>
          <a:lstStyle/>
          <a:p>
            <a:pPr marL="342900" indent="-342900">
              <a:lnSpc>
                <a:spcPts val="2800"/>
              </a:lnSpc>
              <a:spcBef>
                <a:spcPts val="600"/>
              </a:spcBef>
              <a:spcAft>
                <a:spcPts val="600"/>
              </a:spcAft>
              <a:buAutoNum type="arabicPeriod"/>
            </a:pPr>
            <a:r>
              <a:rPr lang="zh-CN" altLang="en-US" b="1" dirty="0" smtClean="0">
                <a:latin typeface="微软雅黑" panose="020B0503020204020204" pitchFamily="34" charset="-122"/>
                <a:ea typeface="微软雅黑" panose="020B0503020204020204" pitchFamily="34" charset="-122"/>
              </a:rPr>
              <a:t>综合</a:t>
            </a:r>
            <a:r>
              <a:rPr lang="zh-CN" altLang="en-US" b="1" dirty="0">
                <a:latin typeface="微软雅黑" panose="020B0503020204020204" pitchFamily="34" charset="-122"/>
                <a:ea typeface="微软雅黑" panose="020B0503020204020204" pitchFamily="34" charset="-122"/>
              </a:rPr>
              <a:t>考</a:t>
            </a:r>
            <a:r>
              <a:rPr lang="zh-CN" altLang="en-US" b="1" dirty="0" smtClean="0">
                <a:latin typeface="微软雅黑" panose="020B0503020204020204" pitchFamily="34" charset="-122"/>
                <a:ea typeface="微软雅黑" panose="020B0503020204020204" pitchFamily="34" charset="-122"/>
              </a:rPr>
              <a:t>虑团队带头人的个人条件要符合领军人才的基本条件、团队的体量、团队成果的显示度及竞争力，建议竞争力强的团队申报；</a:t>
            </a:r>
            <a:endParaRPr lang="en-US" altLang="zh-CN" b="1" dirty="0" smtClean="0">
              <a:latin typeface="微软雅黑" panose="020B0503020204020204" pitchFamily="34" charset="-122"/>
              <a:ea typeface="微软雅黑" panose="020B0503020204020204" pitchFamily="34" charset="-122"/>
            </a:endParaRPr>
          </a:p>
          <a:p>
            <a:pPr marL="342900" indent="-342900">
              <a:lnSpc>
                <a:spcPts val="2800"/>
              </a:lnSpc>
              <a:spcBef>
                <a:spcPts val="600"/>
              </a:spcBef>
              <a:spcAft>
                <a:spcPts val="600"/>
              </a:spcAft>
              <a:buAutoNum type="arabicPeriod"/>
            </a:pPr>
            <a:r>
              <a:rPr lang="zh-CN" altLang="en-US" b="1" dirty="0" smtClean="0">
                <a:latin typeface="微软雅黑" panose="020B0503020204020204" pitchFamily="34" charset="-122"/>
                <a:ea typeface="微软雅黑" panose="020B0503020204020204" pitchFamily="34" charset="-122"/>
              </a:rPr>
              <a:t>我所最后推荐的团队不超过</a:t>
            </a:r>
            <a:r>
              <a:rPr lang="en-US" altLang="zh-CN" b="1" dirty="0" smtClean="0">
                <a:latin typeface="微软雅黑" panose="020B0503020204020204" pitchFamily="34" charset="-122"/>
                <a:ea typeface="微软雅黑" panose="020B0503020204020204" pitchFamily="34" charset="-122"/>
              </a:rPr>
              <a:t>5</a:t>
            </a:r>
            <a:r>
              <a:rPr lang="zh-CN" altLang="en-US" b="1" dirty="0" smtClean="0">
                <a:latin typeface="微软雅黑" panose="020B0503020204020204" pitchFamily="34" charset="-122"/>
                <a:ea typeface="微软雅黑" panose="020B0503020204020204" pitchFamily="34" charset="-122"/>
              </a:rPr>
              <a:t>个比较合适</a:t>
            </a:r>
            <a:endParaRPr lang="zh-CN" altLang="en-US" b="1" dirty="0">
              <a:solidFill>
                <a:srgbClr val="9E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33267995"/>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a:spLocks noChangeArrowheads="1"/>
          </p:cNvSpPr>
          <p:nvPr/>
        </p:nvSpPr>
        <p:spPr bwMode="auto">
          <a:xfrm>
            <a:off x="4654685" y="166585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2"/>
          <p:cNvSpPr>
            <a:spLocks noGrp="1" noChangeArrowheads="1"/>
          </p:cNvSpPr>
          <p:nvPr>
            <p:ph type="title"/>
          </p:nvPr>
        </p:nvSpPr>
        <p:spPr>
          <a:xfrm>
            <a:off x="539750" y="188640"/>
            <a:ext cx="7272610" cy="633413"/>
          </a:xfrm>
        </p:spPr>
        <p:txBody>
          <a:bodyPr>
            <a:noAutofit/>
          </a:bodyPr>
          <a:lstStyle/>
          <a:p>
            <a:r>
              <a:rPr lang="en-US" altLang="zh-CN" sz="3200" dirty="0" smtClean="0">
                <a:solidFill>
                  <a:srgbClr val="9E0000"/>
                </a:solidFill>
              </a:rPr>
              <a:t>5.</a:t>
            </a:r>
            <a:r>
              <a:rPr lang="zh-CN" altLang="en-US" sz="3200" dirty="0" smtClean="0">
                <a:solidFill>
                  <a:srgbClr val="9E0000"/>
                </a:solidFill>
              </a:rPr>
              <a:t>推荐工作建议</a:t>
            </a:r>
          </a:p>
        </p:txBody>
      </p:sp>
      <p:sp>
        <p:nvSpPr>
          <p:cNvPr id="6" name="文本框 5"/>
          <p:cNvSpPr txBox="1"/>
          <p:nvPr/>
        </p:nvSpPr>
        <p:spPr>
          <a:xfrm>
            <a:off x="467544" y="1484784"/>
            <a:ext cx="7704856" cy="2862322"/>
          </a:xfrm>
          <a:prstGeom prst="rect">
            <a:avLst/>
          </a:prstGeom>
          <a:noFill/>
        </p:spPr>
        <p:txBody>
          <a:bodyPr wrap="square" rtlCol="0">
            <a:spAutoFit/>
          </a:bodyPr>
          <a:lstStyle/>
          <a:p>
            <a:pPr>
              <a:lnSpc>
                <a:spcPct val="200000"/>
              </a:lnSpc>
              <a:buFont typeface="Wingdings" pitchFamily="2" charset="2"/>
              <a:buChar char="u"/>
            </a:pPr>
            <a:r>
              <a:rPr lang="en-US" altLang="zh-CN" b="1" dirty="0" smtClean="0">
                <a:latin typeface="黑体" panose="02010609060101010101" pitchFamily="49" charset="-122"/>
                <a:ea typeface="黑体" panose="02010609060101010101" pitchFamily="49" charset="-122"/>
              </a:rPr>
              <a:t> </a:t>
            </a:r>
            <a:r>
              <a:rPr lang="zh-CN" altLang="en-US" b="1" dirty="0" smtClean="0">
                <a:latin typeface="黑体" panose="02010609060101010101" pitchFamily="49" charset="-122"/>
                <a:ea typeface="黑体" panose="02010609060101010101" pitchFamily="49" charset="-122"/>
              </a:rPr>
              <a:t>以研究部为单元组织申报，研究部综合分析后向人事处上报申请的人才项目类别；</a:t>
            </a:r>
            <a:endParaRPr lang="en-US" altLang="zh-CN" b="1" dirty="0" smtClean="0">
              <a:latin typeface="黑体" panose="02010609060101010101" pitchFamily="49" charset="-122"/>
              <a:ea typeface="黑体" panose="02010609060101010101" pitchFamily="49" charset="-122"/>
            </a:endParaRPr>
          </a:p>
          <a:p>
            <a:pPr>
              <a:lnSpc>
                <a:spcPct val="200000"/>
              </a:lnSpc>
              <a:buFont typeface="Wingdings" pitchFamily="2" charset="2"/>
              <a:buChar char="u"/>
            </a:pPr>
            <a:r>
              <a:rPr lang="en-US" altLang="zh-CN" b="1" dirty="0" smtClean="0">
                <a:latin typeface="黑体" panose="02010609060101010101" pitchFamily="49" charset="-122"/>
                <a:ea typeface="黑体" panose="02010609060101010101" pitchFamily="49" charset="-122"/>
              </a:rPr>
              <a:t> </a:t>
            </a:r>
            <a:r>
              <a:rPr lang="zh-CN" altLang="en-US" b="1" dirty="0" smtClean="0">
                <a:latin typeface="黑体" panose="02010609060101010101" pitchFamily="49" charset="-122"/>
                <a:ea typeface="黑体" panose="02010609060101010101" pitchFamily="49" charset="-122"/>
              </a:rPr>
              <a:t>研究部申报“团队项目”不影响团队中成员（非带头人）申报个人项目；</a:t>
            </a:r>
            <a:endParaRPr lang="en-US" altLang="zh-CN" b="1" dirty="0" smtClean="0">
              <a:latin typeface="黑体" panose="02010609060101010101" pitchFamily="49" charset="-122"/>
              <a:ea typeface="黑体" panose="02010609060101010101" pitchFamily="49" charset="-122"/>
            </a:endParaRPr>
          </a:p>
          <a:p>
            <a:pPr>
              <a:lnSpc>
                <a:spcPct val="200000"/>
              </a:lnSpc>
              <a:buFont typeface="Wingdings" pitchFamily="2" charset="2"/>
              <a:buChar char="u"/>
            </a:pPr>
            <a:r>
              <a:rPr lang="en-US" altLang="zh-CN" b="1" dirty="0" smtClean="0">
                <a:latin typeface="黑体" panose="02010609060101010101" pitchFamily="49" charset="-122"/>
                <a:ea typeface="黑体" panose="02010609060101010101" pitchFamily="49" charset="-122"/>
              </a:rPr>
              <a:t> </a:t>
            </a:r>
            <a:r>
              <a:rPr lang="zh-CN" altLang="en-US" b="1" dirty="0" smtClean="0">
                <a:latin typeface="黑体" panose="02010609060101010101" pitchFamily="49" charset="-122"/>
                <a:ea typeface="黑体" panose="02010609060101010101" pitchFamily="49" charset="-122"/>
              </a:rPr>
              <a:t>人事处进行汇总、审查、沟通、协调，然后按程序组织</a:t>
            </a:r>
            <a:r>
              <a:rPr lang="zh-CN" altLang="en-US" b="1" dirty="0" smtClean="0">
                <a:latin typeface="黑体" panose="02010609060101010101" pitchFamily="49" charset="-122"/>
                <a:ea typeface="黑体" panose="02010609060101010101" pitchFamily="49" charset="-122"/>
              </a:rPr>
              <a:t>申报</a:t>
            </a:r>
            <a:r>
              <a:rPr lang="zh-CN" altLang="en-US" b="1" dirty="0">
                <a:latin typeface="黑体" panose="02010609060101010101" pitchFamily="49" charset="-122"/>
                <a:ea typeface="黑体" panose="02010609060101010101" pitchFamily="49" charset="-122"/>
              </a:rPr>
              <a:t>；</a:t>
            </a:r>
            <a:endParaRPr lang="en-US" altLang="zh-CN" b="1" dirty="0" smtClean="0">
              <a:latin typeface="黑体" panose="02010609060101010101" pitchFamily="49" charset="-122"/>
              <a:ea typeface="黑体" panose="02010609060101010101" pitchFamily="49" charset="-122"/>
            </a:endParaRPr>
          </a:p>
          <a:p>
            <a:pPr>
              <a:lnSpc>
                <a:spcPct val="200000"/>
              </a:lnSpc>
              <a:buFont typeface="Wingdings" pitchFamily="2" charset="2"/>
              <a:buChar char="u"/>
            </a:pPr>
            <a:r>
              <a:rPr lang="zh-CN" altLang="en-US" b="1" dirty="0" smtClean="0">
                <a:solidFill>
                  <a:srgbClr val="C00000"/>
                </a:solidFill>
                <a:latin typeface="黑体" panose="02010609060101010101" pitchFamily="49" charset="-122"/>
                <a:ea typeface="黑体" panose="02010609060101010101" pitchFamily="49" charset="-122"/>
              </a:rPr>
              <a:t> 创业类项目虽然没有重点介绍，但满足创业类人才项目的也积极推荐。</a:t>
            </a:r>
          </a:p>
        </p:txBody>
      </p:sp>
    </p:spTree>
    <p:custDataLst>
      <p:tags r:id="rId1"/>
    </p:custDataLst>
    <p:extLst>
      <p:ext uri="{BB962C8B-B14F-4D97-AF65-F5344CB8AC3E}">
        <p14:creationId xmlns:p14="http://schemas.microsoft.com/office/powerpoint/2010/main" val="2384142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8424738" cy="633413"/>
          </a:xfrm>
        </p:spPr>
        <p:txBody>
          <a:bodyPr>
            <a:noAutofit/>
          </a:bodyPr>
          <a:lstStyle/>
          <a:p>
            <a:r>
              <a:rPr lang="en-US" altLang="zh-CN" dirty="0" smtClean="0">
                <a:solidFill>
                  <a:srgbClr val="9E0000"/>
                </a:solidFill>
              </a:rPr>
              <a:t>1.</a:t>
            </a:r>
            <a:r>
              <a:rPr lang="zh-CN" altLang="en-US" dirty="0" smtClean="0">
                <a:solidFill>
                  <a:srgbClr val="9E0000"/>
                </a:solidFill>
              </a:rPr>
              <a:t>概况</a:t>
            </a:r>
            <a:r>
              <a:rPr lang="en-US" altLang="zh-CN" dirty="0" smtClean="0">
                <a:solidFill>
                  <a:srgbClr val="9E0000"/>
                </a:solidFill>
              </a:rPr>
              <a:t>--</a:t>
            </a:r>
            <a:r>
              <a:rPr lang="zh-CN" altLang="en-US" sz="2800" dirty="0" smtClean="0">
                <a:solidFill>
                  <a:schemeClr val="tx2"/>
                </a:solidFill>
              </a:rPr>
              <a:t>辽宁省</a:t>
            </a:r>
            <a:r>
              <a:rPr lang="zh-CN" altLang="en-US" sz="2800" dirty="0">
                <a:solidFill>
                  <a:schemeClr val="tx2"/>
                </a:solidFill>
              </a:rPr>
              <a:t>新出台的人才引进与培养类</a:t>
            </a:r>
            <a:r>
              <a:rPr lang="zh-CN" altLang="en-US" sz="2800" dirty="0" smtClean="0">
                <a:solidFill>
                  <a:schemeClr val="tx2"/>
                </a:solidFill>
              </a:rPr>
              <a:t>计划</a:t>
            </a:r>
          </a:p>
        </p:txBody>
      </p:sp>
      <p:sp>
        <p:nvSpPr>
          <p:cNvPr id="8" name="文本框 7"/>
          <p:cNvSpPr txBox="1"/>
          <p:nvPr/>
        </p:nvSpPr>
        <p:spPr>
          <a:xfrm>
            <a:off x="4690655" y="5038433"/>
            <a:ext cx="4320480" cy="1338828"/>
          </a:xfrm>
          <a:prstGeom prst="rect">
            <a:avLst/>
          </a:prstGeom>
          <a:noFill/>
        </p:spPr>
        <p:txBody>
          <a:bodyPr wrap="square" rtlCol="0">
            <a:spAutoFit/>
          </a:bodyPr>
          <a:lstStyle/>
          <a:p>
            <a:pPr marL="285750" indent="-285750">
              <a:lnSpc>
                <a:spcPct val="150000"/>
              </a:lnSpc>
              <a:buClr>
                <a:schemeClr val="tx2"/>
              </a:buClr>
              <a:buSzPct val="88000"/>
              <a:buFont typeface="Wingdings" panose="05000000000000000000" pitchFamily="2" charset="2"/>
              <a:buChar char="u"/>
            </a:pPr>
            <a:r>
              <a:rPr lang="zh-CN" altLang="en-US" b="1" dirty="0" smtClean="0">
                <a:solidFill>
                  <a:srgbClr val="9E0000"/>
                </a:solidFill>
                <a:latin typeface="微软雅黑" panose="020B0503020204020204" pitchFamily="34" charset="-122"/>
                <a:ea typeface="微软雅黑" panose="020B0503020204020204" pitchFamily="34" charset="-122"/>
              </a:rPr>
              <a:t>“高层次人才</a:t>
            </a:r>
            <a:r>
              <a:rPr lang="zh-CN" altLang="en-US" b="1" dirty="0" smtClean="0">
                <a:solidFill>
                  <a:schemeClr val="tx2"/>
                </a:solidFill>
                <a:latin typeface="微软雅黑" panose="020B0503020204020204" pitchFamily="34" charset="-122"/>
                <a:ea typeface="微软雅黑" panose="020B0503020204020204" pitchFamily="34" charset="-122"/>
              </a:rPr>
              <a:t>培养</a:t>
            </a:r>
            <a:r>
              <a:rPr lang="zh-CN" altLang="en-US" b="1" dirty="0" smtClean="0">
                <a:solidFill>
                  <a:srgbClr val="9E0000"/>
                </a:solidFill>
                <a:latin typeface="微软雅黑" panose="020B0503020204020204" pitchFamily="34" charset="-122"/>
                <a:ea typeface="微软雅黑" panose="020B0503020204020204" pitchFamily="34" charset="-122"/>
              </a:rPr>
              <a:t>支持计划”</a:t>
            </a:r>
            <a:endParaRPr lang="en-US" altLang="zh-CN" b="1" dirty="0">
              <a:solidFill>
                <a:srgbClr val="9E0000"/>
              </a:solidFill>
              <a:latin typeface="微软雅黑" panose="020B0503020204020204" pitchFamily="34" charset="-122"/>
              <a:ea typeface="微软雅黑" panose="020B0503020204020204" pitchFamily="34" charset="-122"/>
            </a:endParaRPr>
          </a:p>
          <a:p>
            <a:pPr marL="285750" indent="-285750">
              <a:lnSpc>
                <a:spcPct val="150000"/>
              </a:lnSpc>
              <a:buClr>
                <a:schemeClr val="tx2"/>
              </a:buClr>
              <a:buSzPct val="88000"/>
              <a:buFont typeface="Wingdings" panose="05000000000000000000" pitchFamily="2" charset="2"/>
              <a:buChar char="u"/>
            </a:pPr>
            <a:r>
              <a:rPr lang="zh-CN" altLang="en-US" b="1" dirty="0" smtClean="0">
                <a:solidFill>
                  <a:srgbClr val="9E0000"/>
                </a:solidFill>
                <a:latin typeface="微软雅黑" panose="020B0503020204020204" pitchFamily="34" charset="-122"/>
                <a:ea typeface="微软雅黑" panose="020B0503020204020204" pitchFamily="34" charset="-122"/>
              </a:rPr>
              <a:t>“海内外高层次人才</a:t>
            </a:r>
            <a:r>
              <a:rPr lang="zh-CN" altLang="en-US" b="1" dirty="0" smtClean="0">
                <a:solidFill>
                  <a:schemeClr val="tx2"/>
                </a:solidFill>
                <a:latin typeface="微软雅黑" panose="020B0503020204020204" pitchFamily="34" charset="-122"/>
                <a:ea typeface="微软雅黑" panose="020B0503020204020204" pitchFamily="34" charset="-122"/>
              </a:rPr>
              <a:t>引进</a:t>
            </a:r>
            <a:r>
              <a:rPr lang="zh-CN" altLang="en-US" b="1" dirty="0" smtClean="0">
                <a:solidFill>
                  <a:srgbClr val="9E0000"/>
                </a:solidFill>
                <a:latin typeface="微软雅黑" panose="020B0503020204020204" pitchFamily="34" charset="-122"/>
                <a:ea typeface="微软雅黑" panose="020B0503020204020204" pitchFamily="34" charset="-122"/>
              </a:rPr>
              <a:t>集聚计划”</a:t>
            </a:r>
            <a:endParaRPr lang="en-US" altLang="zh-CN" b="1" dirty="0">
              <a:solidFill>
                <a:srgbClr val="9E0000"/>
              </a:solidFill>
              <a:latin typeface="微软雅黑" panose="020B0503020204020204" pitchFamily="34" charset="-122"/>
              <a:ea typeface="微软雅黑" panose="020B0503020204020204" pitchFamily="34" charset="-122"/>
            </a:endParaRPr>
          </a:p>
          <a:p>
            <a:pPr marL="285750" indent="-285750">
              <a:lnSpc>
                <a:spcPct val="150000"/>
              </a:lnSpc>
              <a:buClr>
                <a:schemeClr val="tx2"/>
              </a:buClr>
              <a:buSzPct val="88000"/>
              <a:buFont typeface="Wingdings" panose="05000000000000000000" pitchFamily="2" charset="2"/>
              <a:buChar char="u"/>
            </a:pPr>
            <a:r>
              <a:rPr lang="zh-CN" altLang="en-US" b="1" dirty="0" smtClean="0">
                <a:solidFill>
                  <a:srgbClr val="9E0000"/>
                </a:solidFill>
                <a:latin typeface="微软雅黑" panose="020B0503020204020204" pitchFamily="34" charset="-122"/>
                <a:ea typeface="微软雅黑" panose="020B0503020204020204" pitchFamily="34" charset="-122"/>
              </a:rPr>
              <a:t>“高水平创新创业</a:t>
            </a:r>
            <a:r>
              <a:rPr lang="zh-CN" altLang="en-US" b="1" dirty="0" smtClean="0">
                <a:solidFill>
                  <a:schemeClr val="tx2"/>
                </a:solidFill>
                <a:latin typeface="微软雅黑" panose="020B0503020204020204" pitchFamily="34" charset="-122"/>
                <a:ea typeface="微软雅黑" panose="020B0503020204020204" pitchFamily="34" charset="-122"/>
              </a:rPr>
              <a:t>团队</a:t>
            </a:r>
            <a:r>
              <a:rPr lang="zh-CN" altLang="en-US" b="1" dirty="0" smtClean="0">
                <a:solidFill>
                  <a:srgbClr val="9E0000"/>
                </a:solidFill>
                <a:latin typeface="微软雅黑" panose="020B0503020204020204" pitchFamily="34" charset="-122"/>
                <a:ea typeface="微软雅黑" panose="020B0503020204020204" pitchFamily="34" charset="-122"/>
              </a:rPr>
              <a:t>培养引进计划”</a:t>
            </a:r>
            <a:endParaRPr lang="zh-CN" altLang="en-US" b="1" dirty="0">
              <a:solidFill>
                <a:srgbClr val="9E0000"/>
              </a:solidFill>
              <a:latin typeface="微软雅黑" panose="020B0503020204020204" pitchFamily="34" charset="-122"/>
              <a:ea typeface="微软雅黑" panose="020B0503020204020204" pitchFamily="34" charset="-122"/>
            </a:endParaRPr>
          </a:p>
        </p:txBody>
      </p:sp>
      <p:sp>
        <p:nvSpPr>
          <p:cNvPr id="9" name="文本框 8"/>
          <p:cNvSpPr txBox="1"/>
          <p:nvPr/>
        </p:nvSpPr>
        <p:spPr>
          <a:xfrm>
            <a:off x="4752119" y="4517241"/>
            <a:ext cx="1332049"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三个子项目</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10" name="文本框 9"/>
          <p:cNvSpPr txBox="1"/>
          <p:nvPr/>
        </p:nvSpPr>
        <p:spPr>
          <a:xfrm>
            <a:off x="107504" y="4517241"/>
            <a:ext cx="1152128" cy="369332"/>
          </a:xfrm>
          <a:prstGeom prst="rect">
            <a:avLst/>
          </a:prstGeom>
          <a:solidFill>
            <a:schemeClr val="tx2"/>
          </a:solidFill>
        </p:spPr>
        <p:txBody>
          <a:bodyPr wrap="square" rtlCol="0">
            <a:spAutoFit/>
          </a:bodyPr>
          <a:lstStyle>
            <a:defPPr>
              <a:defRPr lang="zh-CN"/>
            </a:defPPr>
            <a:lvl1pPr>
              <a:defRPr b="1">
                <a:solidFill>
                  <a:srgbClr val="9E0000"/>
                </a:solidFill>
                <a:latin typeface="微软雅黑" panose="020B0503020204020204" pitchFamily="34" charset="-122"/>
                <a:ea typeface="微软雅黑" panose="020B0503020204020204" pitchFamily="34" charset="-122"/>
              </a:defRPr>
            </a:lvl1pPr>
          </a:lstStyle>
          <a:p>
            <a:r>
              <a:rPr lang="zh-CN" altLang="en-US" dirty="0">
                <a:solidFill>
                  <a:srgbClr val="FFFF00"/>
                </a:solidFill>
              </a:rPr>
              <a:t>基本原则</a:t>
            </a:r>
          </a:p>
        </p:txBody>
      </p:sp>
      <p:sp>
        <p:nvSpPr>
          <p:cNvPr id="11" name="文本框 10"/>
          <p:cNvSpPr txBox="1"/>
          <p:nvPr/>
        </p:nvSpPr>
        <p:spPr>
          <a:xfrm>
            <a:off x="0" y="5044525"/>
            <a:ext cx="4605372" cy="1338828"/>
          </a:xfrm>
          <a:prstGeom prst="rect">
            <a:avLst/>
          </a:prstGeom>
          <a:noFill/>
        </p:spPr>
        <p:txBody>
          <a:bodyPr wrap="square" rtlCol="0">
            <a:spAutoFit/>
          </a:bodyPr>
          <a:lstStyle>
            <a:defPPr>
              <a:defRPr lang="zh-CN"/>
            </a:defPPr>
            <a:lvl1pPr marL="285750" indent="-285750">
              <a:lnSpc>
                <a:spcPct val="150000"/>
              </a:lnSpc>
              <a:buClr>
                <a:schemeClr val="tx2"/>
              </a:buClr>
              <a:buSzPct val="88000"/>
              <a:buFont typeface="Wingdings" panose="05000000000000000000" pitchFamily="2" charset="2"/>
              <a:buChar char="u"/>
              <a:defRPr b="1">
                <a:latin typeface="微软雅黑" panose="020B0503020204020204" pitchFamily="34" charset="-122"/>
                <a:ea typeface="微软雅黑" panose="020B0503020204020204" pitchFamily="34" charset="-122"/>
              </a:defRPr>
            </a:lvl1pPr>
          </a:lstStyle>
          <a:p>
            <a:r>
              <a:rPr lang="zh-CN" altLang="en-US" dirty="0"/>
              <a:t>坚持党管人才</a:t>
            </a:r>
            <a:r>
              <a:rPr lang="zh-CN" altLang="en-US" dirty="0" smtClean="0"/>
              <a:t>原则；服务</a:t>
            </a:r>
            <a:r>
              <a:rPr lang="zh-CN" altLang="en-US" dirty="0"/>
              <a:t>辽宁全面振兴；</a:t>
            </a:r>
            <a:endParaRPr lang="en-US" altLang="zh-CN" dirty="0"/>
          </a:p>
          <a:p>
            <a:r>
              <a:rPr lang="zh-CN" altLang="en-US" dirty="0"/>
              <a:t>突出高精尖缺需求</a:t>
            </a:r>
            <a:r>
              <a:rPr lang="zh-CN" altLang="en-US" dirty="0" smtClean="0"/>
              <a:t>；体现</a:t>
            </a:r>
            <a:r>
              <a:rPr lang="zh-CN" altLang="en-US" dirty="0"/>
              <a:t>高端示范引领；</a:t>
            </a:r>
            <a:endParaRPr lang="en-US" altLang="zh-CN" dirty="0"/>
          </a:p>
          <a:p>
            <a:r>
              <a:rPr lang="zh-CN" altLang="en-US" dirty="0"/>
              <a:t>坚持科学公平公正</a:t>
            </a:r>
            <a:r>
              <a:rPr lang="zh-CN" altLang="en-US" dirty="0" smtClean="0"/>
              <a:t>；注重</a:t>
            </a:r>
            <a:r>
              <a:rPr lang="zh-CN" altLang="en-US" dirty="0"/>
              <a:t>统筹协调推进。</a:t>
            </a:r>
          </a:p>
        </p:txBody>
      </p:sp>
      <p:sp>
        <p:nvSpPr>
          <p:cNvPr id="13" name="文本框 12"/>
          <p:cNvSpPr txBox="1"/>
          <p:nvPr/>
        </p:nvSpPr>
        <p:spPr>
          <a:xfrm>
            <a:off x="107504" y="2674299"/>
            <a:ext cx="4173133" cy="1754326"/>
          </a:xfrm>
          <a:prstGeom prst="rect">
            <a:avLst/>
          </a:prstGeom>
          <a:noFill/>
        </p:spPr>
        <p:txBody>
          <a:bodyPr wrap="square" rtlCol="0">
            <a:spAutoFit/>
          </a:bodyPr>
          <a:lstStyle/>
          <a:p>
            <a:pPr>
              <a:lnSpc>
                <a:spcPct val="150000"/>
              </a:lnSpc>
              <a:buClr>
                <a:schemeClr val="tx2"/>
              </a:buClr>
              <a:buSzPct val="88000"/>
            </a:pPr>
            <a:r>
              <a:rPr lang="zh-CN" altLang="en-US" b="1" dirty="0" smtClean="0">
                <a:latin typeface="微软雅黑" panose="020B0503020204020204" pitchFamily="34" charset="-122"/>
                <a:ea typeface="微软雅黑" panose="020B0503020204020204" pitchFamily="34" charset="-122"/>
              </a:rPr>
              <a:t>全省三年，重点支持</a:t>
            </a:r>
            <a:r>
              <a:rPr lang="en-US" altLang="zh-CN" b="1" dirty="0" smtClean="0">
                <a:solidFill>
                  <a:srgbClr val="9E0000"/>
                </a:solidFill>
                <a:latin typeface="微软雅黑" panose="020B0503020204020204" pitchFamily="34" charset="-122"/>
                <a:ea typeface="微软雅黑" panose="020B0503020204020204" pitchFamily="34" charset="-122"/>
              </a:rPr>
              <a:t>20</a:t>
            </a:r>
            <a:r>
              <a:rPr lang="zh-CN" altLang="en-US" b="1" dirty="0" smtClean="0">
                <a:solidFill>
                  <a:srgbClr val="9E0000"/>
                </a:solidFill>
                <a:latin typeface="微软雅黑" panose="020B0503020204020204" pitchFamily="34" charset="-122"/>
                <a:ea typeface="微软雅黑" panose="020B0503020204020204" pitchFamily="34" charset="-122"/>
              </a:rPr>
              <a:t>名</a:t>
            </a:r>
            <a:r>
              <a:rPr lang="zh-CN" altLang="en-US" b="1" dirty="0" smtClean="0">
                <a:latin typeface="微软雅黑" panose="020B0503020204020204" pitchFamily="34" charset="-122"/>
                <a:ea typeface="微软雅黑" panose="020B0503020204020204" pitchFamily="34" charset="-122"/>
              </a:rPr>
              <a:t>左右杰出人才、</a:t>
            </a:r>
            <a:r>
              <a:rPr lang="en-US" altLang="zh-CN" b="1" dirty="0" smtClean="0">
                <a:solidFill>
                  <a:srgbClr val="9E0000"/>
                </a:solidFill>
                <a:latin typeface="微软雅黑" panose="020B0503020204020204" pitchFamily="34" charset="-122"/>
                <a:ea typeface="微软雅黑" panose="020B0503020204020204" pitchFamily="34" charset="-122"/>
              </a:rPr>
              <a:t>700</a:t>
            </a:r>
            <a:r>
              <a:rPr lang="zh-CN" altLang="en-US" b="1" dirty="0" smtClean="0">
                <a:solidFill>
                  <a:srgbClr val="9E0000"/>
                </a:solidFill>
                <a:latin typeface="微软雅黑" panose="020B0503020204020204" pitchFamily="34" charset="-122"/>
                <a:ea typeface="微软雅黑" panose="020B0503020204020204" pitchFamily="34" charset="-122"/>
              </a:rPr>
              <a:t>名</a:t>
            </a:r>
            <a:r>
              <a:rPr lang="zh-CN" altLang="en-US" b="1" dirty="0" smtClean="0">
                <a:latin typeface="微软雅黑" panose="020B0503020204020204" pitchFamily="34" charset="-122"/>
                <a:ea typeface="微软雅黑" panose="020B0503020204020204" pitchFamily="34" charset="-122"/>
              </a:rPr>
              <a:t>左右领军人才、</a:t>
            </a:r>
            <a:r>
              <a:rPr lang="en-US" altLang="zh-CN" b="1" dirty="0" smtClean="0">
                <a:solidFill>
                  <a:srgbClr val="9E0000"/>
                </a:solidFill>
                <a:latin typeface="微软雅黑" panose="020B0503020204020204" pitchFamily="34" charset="-122"/>
                <a:ea typeface="微软雅黑" panose="020B0503020204020204" pitchFamily="34" charset="-122"/>
              </a:rPr>
              <a:t>700</a:t>
            </a:r>
            <a:r>
              <a:rPr lang="zh-CN" altLang="en-US" b="1" dirty="0" smtClean="0">
                <a:solidFill>
                  <a:srgbClr val="9E0000"/>
                </a:solidFill>
                <a:latin typeface="微软雅黑" panose="020B0503020204020204" pitchFamily="34" charset="-122"/>
                <a:ea typeface="微软雅黑" panose="020B0503020204020204" pitchFamily="34" charset="-122"/>
              </a:rPr>
              <a:t>名</a:t>
            </a:r>
            <a:r>
              <a:rPr lang="zh-CN" altLang="en-US" b="1" dirty="0" smtClean="0">
                <a:latin typeface="微软雅黑" panose="020B0503020204020204" pitchFamily="34" charset="-122"/>
                <a:ea typeface="微软雅黑" panose="020B0503020204020204" pitchFamily="34" charset="-122"/>
              </a:rPr>
              <a:t>左右青年拔尖人才、</a:t>
            </a:r>
            <a:r>
              <a:rPr lang="en-US" altLang="zh-CN" b="1" dirty="0" smtClean="0">
                <a:solidFill>
                  <a:srgbClr val="9E0000"/>
                </a:solidFill>
                <a:latin typeface="微软雅黑" panose="020B0503020204020204" pitchFamily="34" charset="-122"/>
                <a:ea typeface="微软雅黑" panose="020B0503020204020204" pitchFamily="34" charset="-122"/>
              </a:rPr>
              <a:t>200</a:t>
            </a:r>
            <a:r>
              <a:rPr lang="zh-CN" altLang="en-US" b="1" dirty="0" smtClean="0">
                <a:solidFill>
                  <a:srgbClr val="9E0000"/>
                </a:solidFill>
                <a:latin typeface="微软雅黑" panose="020B0503020204020204" pitchFamily="34" charset="-122"/>
                <a:ea typeface="微软雅黑" panose="020B0503020204020204" pitchFamily="34" charset="-122"/>
              </a:rPr>
              <a:t>个</a:t>
            </a:r>
            <a:r>
              <a:rPr lang="zh-CN" altLang="en-US" b="1" dirty="0" smtClean="0">
                <a:latin typeface="微软雅黑" panose="020B0503020204020204" pitchFamily="34" charset="-122"/>
                <a:ea typeface="微软雅黑" panose="020B0503020204020204" pitchFamily="34" charset="-122"/>
              </a:rPr>
              <a:t>左右高水平创新创业团队。</a:t>
            </a:r>
            <a:endParaRPr lang="zh-CN" altLang="en-US" b="1" dirty="0">
              <a:latin typeface="微软雅黑" panose="020B0503020204020204" pitchFamily="34" charset="-122"/>
              <a:ea typeface="微软雅黑" panose="020B0503020204020204" pitchFamily="34" charset="-122"/>
            </a:endParaRPr>
          </a:p>
        </p:txBody>
      </p:sp>
      <p:sp>
        <p:nvSpPr>
          <p:cNvPr id="14" name="文本框 13"/>
          <p:cNvSpPr txBox="1"/>
          <p:nvPr/>
        </p:nvSpPr>
        <p:spPr>
          <a:xfrm>
            <a:off x="114167" y="2241723"/>
            <a:ext cx="1189756"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目标任务</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12" name="文本框 11"/>
          <p:cNvSpPr txBox="1"/>
          <p:nvPr/>
        </p:nvSpPr>
        <p:spPr>
          <a:xfrm>
            <a:off x="395536" y="1008581"/>
            <a:ext cx="8208913" cy="923330"/>
          </a:xfrm>
          <a:prstGeom prst="rect">
            <a:avLst/>
          </a:prstGeom>
          <a:solidFill>
            <a:schemeClr val="tx2"/>
          </a:solidFill>
        </p:spPr>
        <p:txBody>
          <a:bodyPr wrap="square" rtlCol="0">
            <a:spAutoFit/>
          </a:bodyPr>
          <a:lstStyle/>
          <a:p>
            <a:pPr>
              <a:lnSpc>
                <a:spcPct val="150000"/>
              </a:lnSpc>
            </a:pPr>
            <a:r>
              <a:rPr lang="zh-CN" altLang="en-US" b="1" dirty="0" smtClean="0">
                <a:solidFill>
                  <a:schemeClr val="bg1"/>
                </a:solidFill>
                <a:latin typeface="微软雅黑" panose="020B0503020204020204" pitchFamily="34" charset="-122"/>
                <a:ea typeface="微软雅黑" panose="020B0503020204020204" pitchFamily="34" charset="-122"/>
              </a:rPr>
              <a:t>    </a:t>
            </a:r>
            <a:r>
              <a:rPr lang="zh-CN" altLang="en-US" b="1" dirty="0" smtClean="0">
                <a:solidFill>
                  <a:srgbClr val="FFFF00"/>
                </a:solidFill>
                <a:latin typeface="微软雅黑" panose="020B0503020204020204" pitchFamily="34" charset="-122"/>
                <a:ea typeface="微软雅黑" panose="020B0503020204020204" pitchFamily="34" charset="-122"/>
              </a:rPr>
              <a:t>“兴辽英才计划”</a:t>
            </a:r>
            <a:r>
              <a:rPr lang="zh-CN" altLang="en-US" b="1" dirty="0" smtClean="0">
                <a:solidFill>
                  <a:schemeClr val="bg1"/>
                </a:solidFill>
                <a:latin typeface="微软雅黑" panose="020B0503020204020204" pitchFamily="34" charset="-122"/>
                <a:ea typeface="微软雅黑" panose="020B0503020204020204" pitchFamily="34" charset="-122"/>
              </a:rPr>
              <a:t>由省人才工作领导小组统一领导，设立推荐选拔平台包括省委组织部、省科技厅、省人社厅等，具体组织实施。</a:t>
            </a:r>
            <a:endParaRPr lang="zh-CN" altLang="en-US" b="1" dirty="0">
              <a:solidFill>
                <a:schemeClr val="bg1"/>
              </a:solidFill>
              <a:latin typeface="微软雅黑" panose="020B0503020204020204" pitchFamily="34" charset="-122"/>
              <a:ea typeface="微软雅黑" panose="020B0503020204020204" pitchFamily="34" charset="-122"/>
            </a:endParaRPr>
          </a:p>
        </p:txBody>
      </p:sp>
      <p:sp>
        <p:nvSpPr>
          <p:cNvPr id="17" name="文本框 16"/>
          <p:cNvSpPr txBox="1"/>
          <p:nvPr/>
        </p:nvSpPr>
        <p:spPr>
          <a:xfrm>
            <a:off x="4690655" y="2241723"/>
            <a:ext cx="1393513"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管理与考核</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18" name="文本框 17"/>
          <p:cNvSpPr txBox="1"/>
          <p:nvPr/>
        </p:nvSpPr>
        <p:spPr>
          <a:xfrm>
            <a:off x="4659923" y="2611055"/>
            <a:ext cx="4381944" cy="1754326"/>
          </a:xfrm>
          <a:prstGeom prst="rect">
            <a:avLst/>
          </a:prstGeom>
          <a:noFill/>
        </p:spPr>
        <p:txBody>
          <a:bodyPr wrap="square" rtlCol="0">
            <a:spAutoFit/>
          </a:bodyPr>
          <a:lstStyle>
            <a:defPPr>
              <a:defRPr lang="zh-CN"/>
            </a:defPPr>
            <a:lvl1pPr marL="285750" indent="-285750">
              <a:lnSpc>
                <a:spcPct val="150000"/>
              </a:lnSpc>
              <a:buClr>
                <a:schemeClr val="tx2"/>
              </a:buClr>
              <a:buSzPct val="88000"/>
              <a:buFont typeface="Wingdings" panose="05000000000000000000" pitchFamily="2" charset="2"/>
              <a:buChar char="u"/>
              <a:defRPr b="1">
                <a:latin typeface="微软雅黑" panose="020B0503020204020204" pitchFamily="34" charset="-122"/>
                <a:ea typeface="微软雅黑" panose="020B0503020204020204" pitchFamily="34" charset="-122"/>
              </a:defRPr>
            </a:lvl1pPr>
          </a:lstStyle>
          <a:p>
            <a:r>
              <a:rPr lang="zh-CN" altLang="en-US" dirty="0" smtClean="0"/>
              <a:t>平台</a:t>
            </a:r>
            <a:r>
              <a:rPr lang="zh-CN" altLang="en-US" dirty="0"/>
              <a:t>部门</a:t>
            </a:r>
            <a:r>
              <a:rPr lang="zh-CN" altLang="en-US" dirty="0" smtClean="0"/>
              <a:t>拨付</a:t>
            </a:r>
            <a:r>
              <a:rPr lang="zh-CN" altLang="en-US" dirty="0"/>
              <a:t>项目经费</a:t>
            </a:r>
            <a:r>
              <a:rPr lang="zh-CN" altLang="en-US" dirty="0" smtClean="0"/>
              <a:t>至人才单位</a:t>
            </a:r>
            <a:r>
              <a:rPr lang="en-US" altLang="zh-CN" dirty="0" smtClean="0"/>
              <a:t>   </a:t>
            </a:r>
          </a:p>
          <a:p>
            <a:pPr marL="0" indent="0">
              <a:buNone/>
            </a:pPr>
            <a:r>
              <a:rPr lang="en-US" altLang="zh-CN" dirty="0"/>
              <a:t> </a:t>
            </a:r>
            <a:r>
              <a:rPr lang="en-US" altLang="zh-CN" dirty="0" smtClean="0"/>
              <a:t>   </a:t>
            </a:r>
            <a:r>
              <a:rPr lang="zh-CN" altLang="en-US" dirty="0" smtClean="0"/>
              <a:t>单位</a:t>
            </a:r>
            <a:r>
              <a:rPr lang="zh-CN" altLang="en-US" dirty="0"/>
              <a:t>为入选者建立独立账户、专款</a:t>
            </a:r>
            <a:r>
              <a:rPr lang="zh-CN" altLang="en-US" dirty="0" smtClean="0"/>
              <a:t>专用</a:t>
            </a:r>
            <a:endParaRPr lang="en-US" altLang="zh-CN" dirty="0" smtClean="0"/>
          </a:p>
          <a:p>
            <a:r>
              <a:rPr lang="zh-CN" altLang="en-US" dirty="0"/>
              <a:t>获资助</a:t>
            </a:r>
            <a:r>
              <a:rPr lang="zh-CN" altLang="en-US" dirty="0" smtClean="0"/>
              <a:t>后，须在辽宁工作满</a:t>
            </a:r>
            <a:r>
              <a:rPr lang="en-US" altLang="zh-CN" dirty="0" smtClean="0"/>
              <a:t>5</a:t>
            </a:r>
            <a:r>
              <a:rPr lang="zh-CN" altLang="en-US" dirty="0" smtClean="0"/>
              <a:t>年</a:t>
            </a:r>
            <a:endParaRPr lang="en-US" altLang="zh-CN" dirty="0" smtClean="0"/>
          </a:p>
          <a:p>
            <a:r>
              <a:rPr lang="zh-CN" altLang="en-US" dirty="0" smtClean="0"/>
              <a:t>单位负责年度考核，省相关部门抽查</a:t>
            </a:r>
            <a:endParaRPr lang="zh-CN" altLang="en-US" dirty="0"/>
          </a:p>
        </p:txBody>
      </p:sp>
      <p:cxnSp>
        <p:nvCxnSpPr>
          <p:cNvPr id="3" name="直接箭头连接符 2"/>
          <p:cNvCxnSpPr/>
          <p:nvPr/>
        </p:nvCxnSpPr>
        <p:spPr>
          <a:xfrm>
            <a:off x="8512370" y="2891848"/>
            <a:ext cx="288032" cy="0"/>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8424738" cy="633413"/>
          </a:xfrm>
        </p:spPr>
        <p:txBody>
          <a:bodyPr>
            <a:noAutofit/>
          </a:bodyPr>
          <a:lstStyle/>
          <a:p>
            <a:r>
              <a:rPr lang="en-US" altLang="zh-CN" dirty="0" smtClean="0">
                <a:solidFill>
                  <a:srgbClr val="9E0000"/>
                </a:solidFill>
              </a:rPr>
              <a:t>1.</a:t>
            </a:r>
            <a:r>
              <a:rPr lang="zh-CN" altLang="en-US" dirty="0" smtClean="0">
                <a:solidFill>
                  <a:srgbClr val="9E0000"/>
                </a:solidFill>
              </a:rPr>
              <a:t>概况</a:t>
            </a:r>
            <a:r>
              <a:rPr lang="en-US" altLang="zh-CN" dirty="0">
                <a:solidFill>
                  <a:srgbClr val="9E0000"/>
                </a:solidFill>
              </a:rPr>
              <a:t>--</a:t>
            </a:r>
            <a:r>
              <a:rPr lang="zh-CN" altLang="en-US" sz="2800" dirty="0" smtClean="0">
                <a:solidFill>
                  <a:schemeClr val="tx2"/>
                </a:solidFill>
              </a:rPr>
              <a:t>三个子项目包含的人才计划类别</a:t>
            </a:r>
          </a:p>
        </p:txBody>
      </p:sp>
      <p:graphicFrame>
        <p:nvGraphicFramePr>
          <p:cNvPr id="20" name="表格 19"/>
          <p:cNvGraphicFramePr>
            <a:graphicFrameLocks noGrp="1"/>
          </p:cNvGraphicFramePr>
          <p:nvPr>
            <p:extLst>
              <p:ext uri="{D42A27DB-BD31-4B8C-83A1-F6EECF244321}">
                <p14:modId xmlns:p14="http://schemas.microsoft.com/office/powerpoint/2010/main" val="4191998667"/>
              </p:ext>
            </p:extLst>
          </p:nvPr>
        </p:nvGraphicFramePr>
        <p:xfrm>
          <a:off x="179512" y="908720"/>
          <a:ext cx="5580112" cy="5875959"/>
        </p:xfrm>
        <a:graphic>
          <a:graphicData uri="http://schemas.openxmlformats.org/drawingml/2006/table">
            <a:tbl>
              <a:tblPr>
                <a:tableStyleId>{5C22544A-7EE6-4342-B048-85BDC9FD1C3A}</a:tableStyleId>
              </a:tblPr>
              <a:tblGrid>
                <a:gridCol w="1080120">
                  <a:extLst>
                    <a:ext uri="{9D8B030D-6E8A-4147-A177-3AD203B41FA5}">
                      <a16:colId xmlns="" xmlns:a16="http://schemas.microsoft.com/office/drawing/2014/main" val="1059383481"/>
                    </a:ext>
                  </a:extLst>
                </a:gridCol>
                <a:gridCol w="648072">
                  <a:extLst>
                    <a:ext uri="{9D8B030D-6E8A-4147-A177-3AD203B41FA5}">
                      <a16:colId xmlns="" xmlns:a16="http://schemas.microsoft.com/office/drawing/2014/main" val="2521884973"/>
                    </a:ext>
                  </a:extLst>
                </a:gridCol>
                <a:gridCol w="1872208">
                  <a:extLst>
                    <a:ext uri="{9D8B030D-6E8A-4147-A177-3AD203B41FA5}">
                      <a16:colId xmlns="" xmlns:a16="http://schemas.microsoft.com/office/drawing/2014/main" val="2369446027"/>
                    </a:ext>
                  </a:extLst>
                </a:gridCol>
                <a:gridCol w="864096">
                  <a:extLst>
                    <a:ext uri="{9D8B030D-6E8A-4147-A177-3AD203B41FA5}">
                      <a16:colId xmlns="" xmlns:a16="http://schemas.microsoft.com/office/drawing/2014/main" val="112977418"/>
                    </a:ext>
                  </a:extLst>
                </a:gridCol>
                <a:gridCol w="1115616">
                  <a:extLst>
                    <a:ext uri="{9D8B030D-6E8A-4147-A177-3AD203B41FA5}">
                      <a16:colId xmlns="" xmlns:a16="http://schemas.microsoft.com/office/drawing/2014/main" val="3320299324"/>
                    </a:ext>
                  </a:extLst>
                </a:gridCol>
              </a:tblGrid>
              <a:tr h="448813">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子项目</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gridSpan="2">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人才</a:t>
                      </a:r>
                      <a:r>
                        <a:rPr lang="en-US" altLang="zh-CN" sz="1400" b="1" i="0" u="none" strike="noStrike" dirty="0">
                          <a:effectLst/>
                          <a:latin typeface="微软雅黑" panose="020B0503020204020204" pitchFamily="34" charset="-122"/>
                          <a:ea typeface="微软雅黑" panose="020B0503020204020204" pitchFamily="34" charset="-122"/>
                        </a:rPr>
                        <a:t>/</a:t>
                      </a:r>
                      <a:r>
                        <a:rPr lang="zh-CN" altLang="en-US" sz="1400" b="1" i="0" u="none" strike="noStrike" dirty="0">
                          <a:effectLst/>
                          <a:latin typeface="微软雅黑" panose="020B0503020204020204" pitchFamily="34" charset="-122"/>
                          <a:ea typeface="微软雅黑" panose="020B0503020204020204" pitchFamily="34" charset="-122"/>
                        </a:rPr>
                        <a:t>团队类别</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h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经费支持</a:t>
                      </a:r>
                      <a:br>
                        <a:rPr lang="zh-CN" altLang="en-US" sz="1400" b="1" i="0" u="none" strike="noStrike" dirty="0">
                          <a:effectLst/>
                          <a:latin typeface="微软雅黑" panose="020B0503020204020204" pitchFamily="34" charset="-122"/>
                          <a:ea typeface="微软雅黑" panose="020B0503020204020204" pitchFamily="34" charset="-122"/>
                        </a:rPr>
                      </a:br>
                      <a:r>
                        <a:rPr lang="zh-CN" altLang="en-US" sz="1400" b="1" i="0" u="none" strike="noStrike" dirty="0">
                          <a:effectLst/>
                          <a:latin typeface="微软雅黑" panose="020B0503020204020204" pitchFamily="34" charset="-122"/>
                          <a:ea typeface="微软雅黑" panose="020B0503020204020204" pitchFamily="34" charset="-122"/>
                        </a:rPr>
                        <a:t>额度</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全省目标</a:t>
                      </a:r>
                      <a:r>
                        <a:rPr lang="zh-CN" altLang="en-US" sz="1400" b="1" i="0" u="none" strike="noStrike" dirty="0" smtClean="0">
                          <a:effectLst/>
                          <a:latin typeface="微软雅黑" panose="020B0503020204020204" pitchFamily="34" charset="-122"/>
                          <a:ea typeface="微软雅黑" panose="020B0503020204020204" pitchFamily="34" charset="-122"/>
                        </a:rPr>
                        <a:t>任务</a:t>
                      </a:r>
                      <a:endParaRPr lang="en-US" altLang="zh-CN" sz="1400" b="1" i="0" u="none" strike="noStrike" dirty="0" smtClean="0">
                        <a:effectLst/>
                        <a:latin typeface="微软雅黑" panose="020B0503020204020204" pitchFamily="34" charset="-122"/>
                        <a:ea typeface="微软雅黑" panose="020B0503020204020204" pitchFamily="34" charset="-122"/>
                      </a:endParaRPr>
                    </a:p>
                    <a:p>
                      <a:pPr algn="ctr" fontAlgn="ctr"/>
                      <a:r>
                        <a:rPr lang="zh-CN" altLang="en-US" sz="1400" b="1" i="0" u="none" strike="noStrike" dirty="0" smtClean="0">
                          <a:effectLst/>
                          <a:latin typeface="微软雅黑" panose="020B0503020204020204" pitchFamily="34" charset="-122"/>
                          <a:ea typeface="微软雅黑" panose="020B0503020204020204" pitchFamily="34" charset="-122"/>
                        </a:rPr>
                        <a:t>（</a:t>
                      </a:r>
                      <a:r>
                        <a:rPr lang="zh-CN" altLang="en-US" sz="1400" b="1" i="0" u="none" strike="noStrike" dirty="0">
                          <a:effectLst/>
                          <a:latin typeface="微软雅黑" panose="020B0503020204020204" pitchFamily="34" charset="-122"/>
                          <a:ea typeface="微软雅黑" panose="020B0503020204020204" pitchFamily="34" charset="-122"/>
                        </a:rPr>
                        <a:t>三年）</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 xmlns:a16="http://schemas.microsoft.com/office/drawing/2014/main" val="4103160062"/>
                  </a:ext>
                </a:extLst>
              </a:tr>
              <a:tr h="279826">
                <a:tc rowSpan="7">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高层次人才培养支持计划</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gridSpan="2">
                  <a:txBody>
                    <a:bodyPr/>
                    <a:lstStyle/>
                    <a:p>
                      <a:pPr algn="l" fontAlgn="ctr"/>
                      <a:r>
                        <a:rPr lang="zh-CN" altLang="en-US" sz="1400" b="1" i="0" u="none" strike="noStrike" dirty="0" smtClean="0">
                          <a:effectLst/>
                          <a:latin typeface="微软雅黑" panose="020B0503020204020204" pitchFamily="34" charset="-122"/>
                          <a:ea typeface="微软雅黑" panose="020B0503020204020204" pitchFamily="34" charset="-122"/>
                        </a:rPr>
                        <a:t>  杰出</a:t>
                      </a:r>
                      <a:r>
                        <a:rPr lang="zh-CN" altLang="en-US" sz="1400" b="1" i="0" u="none" strike="noStrike" dirty="0">
                          <a:effectLst/>
                          <a:latin typeface="微软雅黑" panose="020B0503020204020204" pitchFamily="34" charset="-122"/>
                          <a:ea typeface="微软雅黑" panose="020B0503020204020204" pitchFamily="34" charset="-122"/>
                        </a:rPr>
                        <a:t>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hMerge="1">
                  <a:txBody>
                    <a:bodyPr/>
                    <a:lstStyle/>
                    <a:p>
                      <a:endParaRPr lang="zh-CN" altLang="en-US"/>
                    </a:p>
                  </a:txBody>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300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3406641745"/>
                  </a:ext>
                </a:extLst>
              </a:tr>
              <a:tr h="279826">
                <a:tc vMerge="1">
                  <a:txBody>
                    <a:bodyPr/>
                    <a:lstStyle/>
                    <a:p>
                      <a:endParaRPr lang="zh-CN" altLang="en-US"/>
                    </a:p>
                  </a:txBody>
                  <a:tcPr/>
                </a:tc>
                <a:tc rowSpan="5">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领军</a:t>
                      </a:r>
                      <a:br>
                        <a:rPr lang="zh-CN" altLang="en-US" sz="1400" b="1" i="0" u="none" strike="noStrike" dirty="0">
                          <a:effectLst/>
                          <a:latin typeface="微软雅黑" panose="020B0503020204020204" pitchFamily="34" charset="-122"/>
                          <a:ea typeface="微软雅黑" panose="020B0503020204020204" pitchFamily="34" charset="-122"/>
                        </a:rPr>
                      </a:br>
                      <a:r>
                        <a:rPr lang="zh-CN" altLang="en-US" sz="1400" b="1" i="0" u="none" strike="noStrike" dirty="0">
                          <a:effectLst/>
                          <a:latin typeface="微软雅黑" panose="020B0503020204020204" pitchFamily="34" charset="-122"/>
                          <a:ea typeface="微软雅黑" panose="020B0503020204020204" pitchFamily="34" charset="-122"/>
                        </a:rPr>
                        <a:t>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科技创新领军人才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804445453"/>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科技创业领军人才</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 xmlns:a16="http://schemas.microsoft.com/office/drawing/2014/main" val="4084761648"/>
                  </a:ext>
                </a:extLst>
              </a:tr>
              <a:tr h="307439">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百千万工程领军人才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rowSpan="3">
                  <a:txBody>
                    <a:bodyPr/>
                    <a:lstStyle/>
                    <a:p>
                      <a:pPr marL="0" indent="0" algn="ctr" defTabSz="762000" fontAlgn="ctr">
                        <a:tabLst>
                          <a:tab pos="1616075" algn="l"/>
                        </a:tabLst>
                      </a:pP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 xmlns:a16="http://schemas.microsoft.com/office/drawing/2014/main" val="105885074"/>
                  </a:ext>
                </a:extLst>
              </a:tr>
              <a:tr h="307439">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哲学社会科学领军人才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3142363092"/>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教学名师</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2382128979"/>
                  </a:ext>
                </a:extLst>
              </a:tr>
              <a:tr h="279826">
                <a:tc vMerge="1">
                  <a:txBody>
                    <a:bodyPr/>
                    <a:lstStyle/>
                    <a:p>
                      <a:endParaRPr lang="zh-CN" altLang="en-US"/>
                    </a:p>
                  </a:txBody>
                  <a:tcPr/>
                </a:tc>
                <a:tc gridSpan="2">
                  <a:txBody>
                    <a:bodyPr/>
                    <a:lstStyle/>
                    <a:p>
                      <a:pPr algn="l" fontAlgn="ctr"/>
                      <a:r>
                        <a:rPr lang="zh-CN" altLang="en-US" sz="1400" b="1" i="0" u="none" strike="noStrike" dirty="0" smtClean="0">
                          <a:effectLst/>
                          <a:latin typeface="微软雅黑" panose="020B0503020204020204" pitchFamily="34" charset="-122"/>
                          <a:ea typeface="微软雅黑" panose="020B0503020204020204" pitchFamily="34" charset="-122"/>
                        </a:rPr>
                        <a:t>  青年</a:t>
                      </a:r>
                      <a:r>
                        <a:rPr lang="zh-CN" altLang="en-US" sz="1400" b="1" i="0" u="none" strike="noStrike" dirty="0">
                          <a:effectLst/>
                          <a:latin typeface="微软雅黑" panose="020B0503020204020204" pitchFamily="34" charset="-122"/>
                          <a:ea typeface="微软雅黑" panose="020B0503020204020204" pitchFamily="34" charset="-122"/>
                        </a:rPr>
                        <a:t>拔尖人才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hMerge="1">
                  <a:txBody>
                    <a:bodyPr/>
                    <a:lstStyle/>
                    <a:p>
                      <a:endParaRPr lang="zh-CN" altLang="en-US"/>
                    </a:p>
                  </a:txBody>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50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500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2438208116"/>
                  </a:ext>
                </a:extLst>
              </a:tr>
              <a:tr h="279826">
                <a:tc rowSpan="4">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海内外高层次人才引进集聚计划</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gridSpan="2">
                  <a:txBody>
                    <a:bodyPr/>
                    <a:lstStyle/>
                    <a:p>
                      <a:pPr algn="l" fontAlgn="ctr"/>
                      <a:r>
                        <a:rPr lang="zh-CN" altLang="en-US" sz="1400" b="1" i="0" u="none" strike="noStrike" dirty="0" smtClean="0">
                          <a:effectLst/>
                          <a:latin typeface="微软雅黑" panose="020B0503020204020204" pitchFamily="34" charset="-122"/>
                          <a:ea typeface="微软雅黑" panose="020B0503020204020204" pitchFamily="34" charset="-122"/>
                        </a:rPr>
                        <a:t>  杰出</a:t>
                      </a:r>
                      <a:r>
                        <a:rPr lang="zh-CN" altLang="en-US" sz="1400" b="1" i="0" u="none" strike="noStrike" dirty="0">
                          <a:effectLst/>
                          <a:latin typeface="微软雅黑" panose="020B0503020204020204" pitchFamily="34" charset="-122"/>
                          <a:ea typeface="微软雅黑" panose="020B0503020204020204" pitchFamily="34" charset="-122"/>
                        </a:rPr>
                        <a:t>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hMerge="1">
                  <a:txBody>
                    <a:bodyPr/>
                    <a:lstStyle/>
                    <a:p>
                      <a:endParaRPr lang="zh-CN" altLang="en-US"/>
                    </a:p>
                  </a:txBody>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300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401702837"/>
                  </a:ext>
                </a:extLst>
              </a:tr>
              <a:tr h="279826">
                <a:tc vMerge="1">
                  <a:txBody>
                    <a:bodyPr/>
                    <a:lstStyle/>
                    <a:p>
                      <a:endParaRPr lang="zh-CN" altLang="en-US"/>
                    </a:p>
                  </a:txBody>
                  <a:tcPr/>
                </a:tc>
                <a:tc rowSpan="2">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领军</a:t>
                      </a:r>
                      <a:br>
                        <a:rPr lang="zh-CN" altLang="en-US" sz="1400" b="1" i="0" u="none" strike="noStrike" dirty="0">
                          <a:effectLst/>
                          <a:latin typeface="微软雅黑" panose="020B0503020204020204" pitchFamily="34" charset="-122"/>
                          <a:ea typeface="微软雅黑" panose="020B0503020204020204" pitchFamily="34" charset="-122"/>
                        </a:rPr>
                      </a:br>
                      <a:r>
                        <a:rPr lang="zh-CN" altLang="en-US" sz="1400" b="1" i="0" u="none" strike="noStrike" dirty="0">
                          <a:effectLst/>
                          <a:latin typeface="微软雅黑" panose="020B0503020204020204" pitchFamily="34" charset="-122"/>
                          <a:ea typeface="微软雅黑" panose="020B0503020204020204" pitchFamily="34" charset="-122"/>
                        </a:rPr>
                        <a:t>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创新领军人才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rowSpan="2">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 xmlns:a16="http://schemas.microsoft.com/office/drawing/2014/main" val="2654628115"/>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创业领军人才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3230169450"/>
                  </a:ext>
                </a:extLst>
              </a:tr>
              <a:tr h="279826">
                <a:tc vMerge="1">
                  <a:txBody>
                    <a:bodyPr/>
                    <a:lstStyle/>
                    <a:p>
                      <a:endParaRPr lang="zh-CN" altLang="en-US"/>
                    </a:p>
                  </a:txBody>
                  <a:tcPr/>
                </a:tc>
                <a:tc gridSpan="2">
                  <a:txBody>
                    <a:bodyPr/>
                    <a:lstStyle/>
                    <a:p>
                      <a:pPr algn="l" fontAlgn="ctr"/>
                      <a:r>
                        <a:rPr lang="zh-CN" altLang="en-US" sz="1400" b="1" i="0" u="none" strike="noStrike" dirty="0" smtClean="0">
                          <a:effectLst/>
                          <a:latin typeface="微软雅黑" panose="020B0503020204020204" pitchFamily="34" charset="-122"/>
                          <a:ea typeface="微软雅黑" panose="020B0503020204020204" pitchFamily="34" charset="-122"/>
                        </a:rPr>
                        <a:t>  青年</a:t>
                      </a:r>
                      <a:r>
                        <a:rPr lang="zh-CN" altLang="en-US" sz="1400" b="1" i="0" u="none" strike="noStrike" dirty="0">
                          <a:effectLst/>
                          <a:latin typeface="微软雅黑" panose="020B0503020204020204" pitchFamily="34" charset="-122"/>
                          <a:ea typeface="微软雅黑" panose="020B0503020204020204" pitchFamily="34" charset="-122"/>
                        </a:rPr>
                        <a:t>拔尖人才</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hMerge="1">
                  <a:txBody>
                    <a:bodyPr/>
                    <a:lstStyle/>
                    <a:p>
                      <a:endParaRPr lang="zh-CN" altLang="en-US"/>
                    </a:p>
                  </a:txBody>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50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200</a:t>
                      </a:r>
                      <a:r>
                        <a:rPr lang="zh-CN" altLang="en-US" sz="1400" b="1" i="0" u="none" strike="noStrike" dirty="0">
                          <a:effectLst/>
                          <a:latin typeface="微软雅黑" panose="020B0503020204020204" pitchFamily="34" charset="-122"/>
                          <a:ea typeface="微软雅黑" panose="020B0503020204020204" pitchFamily="34" charset="-122"/>
                        </a:rPr>
                        <a:t>人</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extLst>
                  <a:ext uri="{0D108BD9-81ED-4DB2-BD59-A6C34878D82A}">
                    <a16:rowId xmlns="" xmlns:a16="http://schemas.microsoft.com/office/drawing/2014/main" val="899866237"/>
                  </a:ext>
                </a:extLst>
              </a:tr>
              <a:tr h="279826">
                <a:tc rowSpan="8">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高水平创新创业团队培养引进计划</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rowSpan="4">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创新</a:t>
                      </a:r>
                      <a:br>
                        <a:rPr lang="zh-CN" altLang="en-US" sz="1400" b="1" i="0" u="none" strike="noStrike" dirty="0">
                          <a:effectLst/>
                          <a:latin typeface="微软雅黑" panose="020B0503020204020204" pitchFamily="34" charset="-122"/>
                          <a:ea typeface="微软雅黑" panose="020B0503020204020204" pitchFamily="34" charset="-122"/>
                        </a:rPr>
                      </a:br>
                      <a:r>
                        <a:rPr lang="zh-CN" altLang="en-US" sz="1400" b="1" i="0" u="none" strike="noStrike" dirty="0">
                          <a:effectLst/>
                          <a:latin typeface="微软雅黑" panose="020B0503020204020204" pitchFamily="34" charset="-122"/>
                          <a:ea typeface="微软雅黑" panose="020B0503020204020204" pitchFamily="34" charset="-122"/>
                        </a:rPr>
                        <a:t>团队</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优先支持</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rowSpan="8">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200</a:t>
                      </a:r>
                      <a:r>
                        <a:rPr lang="zh-CN" altLang="en-US" sz="1400" b="1" i="0" u="none" strike="noStrike" dirty="0">
                          <a:effectLst/>
                          <a:latin typeface="微软雅黑" panose="020B0503020204020204" pitchFamily="34" charset="-122"/>
                          <a:ea typeface="微软雅黑" panose="020B0503020204020204" pitchFamily="34" charset="-122"/>
                        </a:rPr>
                        <a:t>个</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extLst>
                  <a:ext uri="{0D108BD9-81ED-4DB2-BD59-A6C34878D82A}">
                    <a16:rowId xmlns="" xmlns:a16="http://schemas.microsoft.com/office/drawing/2014/main" val="1640620877"/>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重点支持</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300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vMerge="1">
                  <a:txBody>
                    <a:bodyPr/>
                    <a:lstStyle/>
                    <a:p>
                      <a:endParaRPr lang="zh-CN" altLang="en-US"/>
                    </a:p>
                  </a:txBody>
                  <a:tcPr/>
                </a:tc>
                <a:extLst>
                  <a:ext uri="{0D108BD9-81ED-4DB2-BD59-A6C34878D82A}">
                    <a16:rowId xmlns="" xmlns:a16="http://schemas.microsoft.com/office/drawing/2014/main" val="1125862653"/>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特别支持</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500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vMerge="1">
                  <a:txBody>
                    <a:bodyPr/>
                    <a:lstStyle/>
                    <a:p>
                      <a:endParaRPr lang="zh-CN" altLang="en-US"/>
                    </a:p>
                  </a:txBody>
                  <a:tcPr/>
                </a:tc>
                <a:extLst>
                  <a:ext uri="{0D108BD9-81ED-4DB2-BD59-A6C34878D82A}">
                    <a16:rowId xmlns="" xmlns:a16="http://schemas.microsoft.com/office/drawing/2014/main" val="340817706"/>
                  </a:ext>
                </a:extLst>
              </a:tr>
              <a:tr h="307439">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特别支持中的一流团队</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vMerge="1">
                  <a:txBody>
                    <a:bodyPr/>
                    <a:lstStyle/>
                    <a:p>
                      <a:endParaRPr lang="zh-CN" altLang="en-US"/>
                    </a:p>
                  </a:txBody>
                  <a:tcPr/>
                </a:tc>
                <a:extLst>
                  <a:ext uri="{0D108BD9-81ED-4DB2-BD59-A6C34878D82A}">
                    <a16:rowId xmlns="" xmlns:a16="http://schemas.microsoft.com/office/drawing/2014/main" val="1325899034"/>
                  </a:ext>
                </a:extLst>
              </a:tr>
              <a:tr h="279826">
                <a:tc vMerge="1">
                  <a:txBody>
                    <a:bodyPr/>
                    <a:lstStyle/>
                    <a:p>
                      <a:endParaRPr lang="zh-CN" altLang="en-US"/>
                    </a:p>
                  </a:txBody>
                  <a:tcPr/>
                </a:tc>
                <a:tc rowSpan="4">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创业</a:t>
                      </a:r>
                      <a:br>
                        <a:rPr lang="zh-CN" altLang="en-US" sz="1400" b="1" i="0" u="none" strike="noStrike">
                          <a:effectLst/>
                          <a:latin typeface="微软雅黑" panose="020B0503020204020204" pitchFamily="34" charset="-122"/>
                          <a:ea typeface="微软雅黑" panose="020B0503020204020204" pitchFamily="34" charset="-122"/>
                        </a:rPr>
                      </a:br>
                      <a:r>
                        <a:rPr lang="zh-CN" altLang="en-US" sz="1400" b="1" i="0" u="none" strike="noStrike">
                          <a:effectLst/>
                          <a:latin typeface="微软雅黑" panose="020B0503020204020204" pitchFamily="34" charset="-122"/>
                          <a:ea typeface="微软雅黑" panose="020B0503020204020204" pitchFamily="34" charset="-122"/>
                        </a:rPr>
                        <a:t>团队</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优先支持</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395870290"/>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dirty="0">
                          <a:effectLst/>
                          <a:latin typeface="微软雅黑" panose="020B0503020204020204" pitchFamily="34" charset="-122"/>
                          <a:ea typeface="微软雅黑" panose="020B0503020204020204" pitchFamily="34" charset="-122"/>
                        </a:rPr>
                        <a:t>重点支持</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300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29380127"/>
                  </a:ext>
                </a:extLst>
              </a:tr>
              <a:tr h="279826">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特别支持</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500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1233660618"/>
                  </a:ext>
                </a:extLst>
              </a:tr>
              <a:tr h="307439">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400" b="1" i="0" u="none" strike="noStrike">
                          <a:effectLst/>
                          <a:latin typeface="微软雅黑" panose="020B0503020204020204" pitchFamily="34" charset="-122"/>
                          <a:ea typeface="微软雅黑" panose="020B0503020204020204" pitchFamily="34" charset="-122"/>
                        </a:rPr>
                        <a:t>特别支持中的一流团队</a:t>
                      </a:r>
                      <a:endParaRPr lang="zh-CN" altLang="en-US" sz="1400" b="1" i="0" u="none" strike="noStrike">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a:txBody>
                    <a:bodyPr/>
                    <a:lstStyle/>
                    <a:p>
                      <a:pPr algn="ctr" fontAlgn="ctr"/>
                      <a:r>
                        <a:rPr lang="en-US" altLang="zh-CN" sz="1400" b="1" i="0" u="none" strike="noStrike" dirty="0">
                          <a:effectLst/>
                          <a:latin typeface="微软雅黑" panose="020B0503020204020204" pitchFamily="34" charset="-122"/>
                          <a:ea typeface="微软雅黑" panose="020B0503020204020204" pitchFamily="34" charset="-122"/>
                        </a:rPr>
                        <a:t>1000</a:t>
                      </a:r>
                      <a:r>
                        <a:rPr lang="zh-CN" altLang="en-US" sz="1400" b="1" i="0" u="none" strike="noStrike" dirty="0">
                          <a:effectLst/>
                          <a:latin typeface="微软雅黑" panose="020B0503020204020204" pitchFamily="34" charset="-122"/>
                          <a:ea typeface="微软雅黑" panose="020B0503020204020204" pitchFamily="34" charset="-122"/>
                        </a:rPr>
                        <a:t>万</a:t>
                      </a:r>
                      <a:endParaRPr lang="zh-CN" altLang="en-US" sz="1400" b="1" i="0" u="none" strike="noStrike" dirty="0">
                        <a:solidFill>
                          <a:srgbClr val="000000"/>
                        </a:solidFill>
                        <a:effectLst/>
                        <a:latin typeface="微软雅黑" panose="020B0503020204020204" pitchFamily="34" charset="-122"/>
                        <a:ea typeface="微软雅黑" panose="020B0503020204020204" pitchFamily="34" charset="-122"/>
                      </a:endParaRPr>
                    </a:p>
                  </a:txBody>
                  <a:tcPr marL="5593" marR="5593" marT="5593" marB="0" anchor="ctr">
                    <a:lnL w="9525" cap="flat" cmpd="sng" algn="ctr">
                      <a:solidFill>
                        <a:schemeClr val="tx1">
                          <a:lumMod val="50000"/>
                          <a:lumOff val="50000"/>
                        </a:schemeClr>
                      </a:solidFill>
                      <a:prstDash val="solid"/>
                      <a:round/>
                      <a:headEnd type="none" w="med" len="med"/>
                      <a:tailEnd type="none" w="med" len="med"/>
                    </a:lnL>
                    <a:lnR w="9525" cap="flat" cmpd="sng" algn="ctr">
                      <a:solidFill>
                        <a:schemeClr val="tx1">
                          <a:lumMod val="50000"/>
                          <a:lumOff val="50000"/>
                        </a:schemeClr>
                      </a:solidFill>
                      <a:prstDash val="solid"/>
                      <a:round/>
                      <a:headEnd type="none" w="med" len="med"/>
                      <a:tailEnd type="none" w="med" len="med"/>
                    </a:lnR>
                    <a:lnT w="9525" cap="flat" cmpd="sng" algn="ctr">
                      <a:solidFill>
                        <a:schemeClr val="tx1">
                          <a:lumMod val="50000"/>
                          <a:lumOff val="50000"/>
                        </a:schemeClr>
                      </a:solidFill>
                      <a:prstDash val="solid"/>
                      <a:round/>
                      <a:headEnd type="none" w="med" len="med"/>
                      <a:tailEnd type="none" w="med" len="med"/>
                    </a:lnT>
                    <a:lnB w="9525" cap="flat" cmpd="sng" algn="ctr">
                      <a:solidFill>
                        <a:schemeClr val="tx1">
                          <a:lumMod val="50000"/>
                          <a:lumOff val="50000"/>
                        </a:schemeClr>
                      </a:solidFill>
                      <a:prstDash val="solid"/>
                      <a:round/>
                      <a:headEnd type="none" w="med" len="med"/>
                      <a:tailEnd type="none" w="med" len="med"/>
                    </a:lnB>
                    <a:noFill/>
                  </a:tcPr>
                </a:tc>
                <a:tc vMerge="1">
                  <a:txBody>
                    <a:bodyPr/>
                    <a:lstStyle/>
                    <a:p>
                      <a:endParaRPr lang="zh-CN" altLang="en-US"/>
                    </a:p>
                  </a:txBody>
                  <a:tcPr/>
                </a:tc>
                <a:extLst>
                  <a:ext uri="{0D108BD9-81ED-4DB2-BD59-A6C34878D82A}">
                    <a16:rowId xmlns="" xmlns:a16="http://schemas.microsoft.com/office/drawing/2014/main" val="2005780223"/>
                  </a:ext>
                </a:extLst>
              </a:tr>
            </a:tbl>
          </a:graphicData>
        </a:graphic>
      </p:graphicFrame>
      <p:sp>
        <p:nvSpPr>
          <p:cNvPr id="22" name="矩形 21"/>
          <p:cNvSpPr/>
          <p:nvPr/>
        </p:nvSpPr>
        <p:spPr>
          <a:xfrm>
            <a:off x="5781910" y="1556792"/>
            <a:ext cx="3362090" cy="2205860"/>
          </a:xfrm>
          <a:prstGeom prst="rect">
            <a:avLst/>
          </a:prstGeom>
          <a:solidFill>
            <a:schemeClr val="bg1"/>
          </a:solidFill>
        </p:spPr>
        <p:txBody>
          <a:bodyPr wrap="square">
            <a:spAutoFit/>
          </a:bodyPr>
          <a:lstStyle/>
          <a:p>
            <a:pPr>
              <a:lnSpc>
                <a:spcPts val="2000"/>
              </a:lnSpc>
              <a:spcAft>
                <a:spcPts val="600"/>
              </a:spcAft>
              <a:buClr>
                <a:schemeClr val="tx2"/>
              </a:buClr>
              <a:buSzPct val="80000"/>
            </a:pPr>
            <a:r>
              <a:rPr lang="zh-CN" altLang="en-US" sz="1600" b="1" dirty="0" smtClean="0">
                <a:solidFill>
                  <a:srgbClr val="9E0000"/>
                </a:solidFill>
                <a:latin typeface="微软雅黑" panose="020B0503020204020204" pitchFamily="34" charset="-122"/>
                <a:ea typeface="微软雅黑" panose="020B0503020204020204" pitchFamily="34" charset="-122"/>
              </a:rPr>
              <a:t>计划要点：</a:t>
            </a:r>
            <a:endParaRPr lang="en-US" altLang="zh-CN" sz="1600" b="1" dirty="0" smtClean="0">
              <a:solidFill>
                <a:srgbClr val="9E0000"/>
              </a:solidFill>
              <a:latin typeface="微软雅黑" panose="020B0503020204020204" pitchFamily="34" charset="-122"/>
              <a:ea typeface="微软雅黑" panose="020B0503020204020204" pitchFamily="34" charset="-122"/>
            </a:endParaRPr>
          </a:p>
          <a:p>
            <a:pPr marL="285750" indent="-285750">
              <a:lnSpc>
                <a:spcPts val="2000"/>
              </a:lnSpc>
              <a:buClr>
                <a:schemeClr val="tx2"/>
              </a:buClr>
              <a:buSzPct val="80000"/>
              <a:buFont typeface="Wingdings" panose="05000000000000000000" pitchFamily="2" charset="2"/>
              <a:buChar char="u"/>
            </a:pPr>
            <a:r>
              <a:rPr lang="zh-CN" altLang="en-US" sz="1600" b="1" dirty="0" smtClean="0">
                <a:latin typeface="微软雅黑" panose="020B0503020204020204" pitchFamily="34" charset="-122"/>
                <a:ea typeface="微软雅黑" panose="020B0503020204020204" pitchFamily="34" charset="-122"/>
              </a:rPr>
              <a:t>资助经费主要用于：</a:t>
            </a:r>
            <a:r>
              <a:rPr lang="zh-CN" altLang="en-US" sz="1600" b="1" dirty="0" smtClean="0">
                <a:solidFill>
                  <a:schemeClr val="tx2"/>
                </a:solidFill>
                <a:latin typeface="微软雅黑" panose="020B0503020204020204" pitchFamily="34" charset="-122"/>
                <a:ea typeface="微软雅黑" panose="020B0503020204020204" pitchFamily="34" charset="-122"/>
              </a:rPr>
              <a:t>项目研究、人才培养和团队建设等。</a:t>
            </a:r>
            <a:endParaRPr lang="en-US" altLang="zh-CN" sz="1600" b="1" dirty="0">
              <a:solidFill>
                <a:schemeClr val="tx2"/>
              </a:solidFill>
              <a:latin typeface="微软雅黑" panose="020B0503020204020204" pitchFamily="34" charset="-122"/>
              <a:ea typeface="微软雅黑" panose="020B0503020204020204" pitchFamily="34" charset="-122"/>
            </a:endParaRPr>
          </a:p>
          <a:p>
            <a:pPr marL="285750" indent="-285750">
              <a:lnSpc>
                <a:spcPts val="2000"/>
              </a:lnSpc>
              <a:buClr>
                <a:schemeClr val="tx2"/>
              </a:buClr>
              <a:buSzPct val="80000"/>
              <a:buFont typeface="Wingdings" panose="05000000000000000000" pitchFamily="2" charset="2"/>
              <a:buChar char="u"/>
            </a:pPr>
            <a:r>
              <a:rPr lang="zh-CN" altLang="en-US" sz="1600" b="1" dirty="0" smtClean="0">
                <a:latin typeface="微软雅黑" panose="020B0503020204020204" pitchFamily="34" charset="-122"/>
                <a:ea typeface="微软雅黑" panose="020B0503020204020204" pitchFamily="34" charset="-122"/>
              </a:rPr>
              <a:t>申报</a:t>
            </a:r>
            <a:r>
              <a:rPr lang="zh-CN" altLang="en-US" sz="1600" b="1" dirty="0">
                <a:latin typeface="微软雅黑" panose="020B0503020204020204" pitchFamily="34" charset="-122"/>
                <a:ea typeface="微软雅黑" panose="020B0503020204020204" pitchFamily="34" charset="-122"/>
              </a:rPr>
              <a:t>人（包括团队带头人</a:t>
            </a:r>
            <a:r>
              <a:rPr lang="zh-CN" altLang="en-US" sz="1600" b="1" dirty="0" smtClean="0">
                <a:latin typeface="微软雅黑" panose="020B0503020204020204" pitchFamily="34" charset="-122"/>
                <a:ea typeface="微软雅黑" panose="020B0503020204020204" pitchFamily="34" charset="-122"/>
              </a:rPr>
              <a:t>）同</a:t>
            </a:r>
            <a:r>
              <a:rPr lang="zh-CN" altLang="en-US" sz="1600" b="1" dirty="0">
                <a:latin typeface="微软雅黑" panose="020B0503020204020204" pitchFamily="34" charset="-122"/>
                <a:ea typeface="微软雅黑" panose="020B0503020204020204" pitchFamily="34" charset="-122"/>
              </a:rPr>
              <a:t>一年度</a:t>
            </a:r>
            <a:r>
              <a:rPr lang="zh-CN" altLang="en-US" sz="1600" b="1" dirty="0" smtClean="0">
                <a:latin typeface="微软雅黑" panose="020B0503020204020204" pitchFamily="34" charset="-122"/>
                <a:ea typeface="微软雅黑" panose="020B0503020204020204" pitchFamily="34" charset="-122"/>
              </a:rPr>
              <a:t>只能通过一个渠道申报</a:t>
            </a:r>
            <a:r>
              <a:rPr lang="zh-CN" altLang="en-US" sz="1600" b="1" dirty="0">
                <a:latin typeface="微软雅黑" panose="020B0503020204020204" pitchFamily="34" charset="-122"/>
                <a:ea typeface="微软雅黑" panose="020B0503020204020204" pitchFamily="34" charset="-122"/>
              </a:rPr>
              <a:t>各类别中的一个类别，不得重复</a:t>
            </a:r>
            <a:r>
              <a:rPr lang="zh-CN" altLang="en-US" sz="1600" b="1" dirty="0" smtClean="0">
                <a:latin typeface="微软雅黑" panose="020B0503020204020204" pitchFamily="34" charset="-122"/>
                <a:ea typeface="微软雅黑" panose="020B0503020204020204" pitchFamily="34" charset="-122"/>
              </a:rPr>
              <a:t>申报；已入选的不得再次申报同一层次或较低层次类别</a:t>
            </a:r>
            <a:endParaRPr lang="zh-CN" altLang="en-US" sz="1600" b="1" dirty="0">
              <a:latin typeface="微软雅黑" panose="020B0503020204020204" pitchFamily="34" charset="-122"/>
              <a:ea typeface="微软雅黑" panose="020B0503020204020204" pitchFamily="34" charset="-122"/>
            </a:endParaRPr>
          </a:p>
        </p:txBody>
      </p:sp>
      <p:sp>
        <p:nvSpPr>
          <p:cNvPr id="23" name="文本框 22"/>
          <p:cNvSpPr txBox="1"/>
          <p:nvPr/>
        </p:nvSpPr>
        <p:spPr>
          <a:xfrm>
            <a:off x="5795120" y="4005064"/>
            <a:ext cx="3348880" cy="1949380"/>
          </a:xfrm>
          <a:prstGeom prst="rect">
            <a:avLst/>
          </a:prstGeom>
          <a:noFill/>
        </p:spPr>
        <p:txBody>
          <a:bodyPr wrap="square" rtlCol="0">
            <a:spAutoFit/>
          </a:bodyPr>
          <a:lstStyle>
            <a:defPPr>
              <a:defRPr lang="zh-CN"/>
            </a:defPPr>
            <a:lvl1pPr>
              <a:lnSpc>
                <a:spcPts val="2200"/>
              </a:lnSpc>
              <a:spcBef>
                <a:spcPts val="600"/>
              </a:spcBef>
              <a:spcAft>
                <a:spcPts val="600"/>
              </a:spcAft>
              <a:defRPr sz="1600" b="1">
                <a:solidFill>
                  <a:srgbClr val="9E0000"/>
                </a:solidFill>
                <a:latin typeface="微软雅黑" panose="020B0503020204020204" pitchFamily="34" charset="-122"/>
                <a:ea typeface="微软雅黑" panose="020B0503020204020204" pitchFamily="34" charset="-122"/>
              </a:defRPr>
            </a:lvl1pPr>
          </a:lstStyle>
          <a:p>
            <a:pPr>
              <a:lnSpc>
                <a:spcPts val="2000"/>
              </a:lnSpc>
              <a:spcBef>
                <a:spcPts val="0"/>
              </a:spcBef>
            </a:pPr>
            <a:r>
              <a:rPr lang="zh-CN" altLang="en-US" dirty="0"/>
              <a:t>申报材</a:t>
            </a:r>
            <a:r>
              <a:rPr lang="zh-CN" altLang="en-US" dirty="0" smtClean="0"/>
              <a:t>料考察填</a:t>
            </a:r>
            <a:r>
              <a:rPr lang="zh-CN" altLang="en-US" dirty="0"/>
              <a:t>写要点</a:t>
            </a:r>
            <a:r>
              <a:rPr lang="zh-CN" altLang="en-US" dirty="0" smtClean="0"/>
              <a:t>：</a:t>
            </a:r>
            <a:endParaRPr lang="en-US" altLang="zh-CN" dirty="0" smtClean="0"/>
          </a:p>
          <a:p>
            <a:pPr>
              <a:lnSpc>
                <a:spcPts val="2000"/>
              </a:lnSpc>
              <a:spcBef>
                <a:spcPts val="0"/>
              </a:spcBef>
              <a:spcAft>
                <a:spcPts val="0"/>
              </a:spcAft>
            </a:pPr>
            <a:r>
              <a:rPr lang="zh-CN" altLang="en-US" dirty="0" smtClean="0">
                <a:solidFill>
                  <a:schemeClr val="tx1"/>
                </a:solidFill>
              </a:rPr>
              <a:t>项目</a:t>
            </a:r>
            <a:r>
              <a:rPr lang="zh-CN" altLang="en-US" dirty="0">
                <a:solidFill>
                  <a:schemeClr val="tx1"/>
                </a:solidFill>
              </a:rPr>
              <a:t>、论文、专利、产品、重要奖项、在国际学术组织兼职、在国际学术会议做重要报告等情况，个人研究能力、学术或技术水平、对所属科学技术领域和相关产业影响等方面的情况等。</a:t>
            </a:r>
          </a:p>
        </p:txBody>
      </p:sp>
    </p:spTree>
    <p:extLst>
      <p:ext uri="{BB962C8B-B14F-4D97-AF65-F5344CB8AC3E}">
        <p14:creationId xmlns:p14="http://schemas.microsoft.com/office/powerpoint/2010/main" val="12542739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7992690" cy="633413"/>
          </a:xfrm>
        </p:spPr>
        <p:txBody>
          <a:bodyPr>
            <a:noAutofit/>
          </a:bodyPr>
          <a:lstStyle/>
          <a:p>
            <a:r>
              <a:rPr lang="en-US" altLang="zh-CN" sz="2800" dirty="0" smtClean="0">
                <a:solidFill>
                  <a:srgbClr val="9E0000"/>
                </a:solidFill>
              </a:rPr>
              <a:t>2.2018</a:t>
            </a:r>
            <a:r>
              <a:rPr lang="zh-CN" altLang="en-US" sz="2800" dirty="0" smtClean="0">
                <a:solidFill>
                  <a:srgbClr val="9E0000"/>
                </a:solidFill>
              </a:rPr>
              <a:t>年度申报通知</a:t>
            </a:r>
            <a:r>
              <a:rPr lang="en-US" altLang="zh-CN" sz="2800" dirty="0">
                <a:solidFill>
                  <a:srgbClr val="9E0000"/>
                </a:solidFill>
              </a:rPr>
              <a:t>--</a:t>
            </a:r>
            <a:r>
              <a:rPr lang="zh-CN" altLang="en-US" sz="2800" dirty="0" smtClean="0">
                <a:solidFill>
                  <a:schemeClr val="tx2"/>
                </a:solidFill>
              </a:rPr>
              <a:t>高层次人才培养支持计划</a:t>
            </a:r>
          </a:p>
        </p:txBody>
      </p:sp>
      <p:graphicFrame>
        <p:nvGraphicFramePr>
          <p:cNvPr id="8" name="表格 7"/>
          <p:cNvGraphicFramePr>
            <a:graphicFrameLocks noGrp="1"/>
          </p:cNvGraphicFramePr>
          <p:nvPr>
            <p:extLst>
              <p:ext uri="{D42A27DB-BD31-4B8C-83A1-F6EECF244321}">
                <p14:modId xmlns:p14="http://schemas.microsoft.com/office/powerpoint/2010/main" val="3579591566"/>
              </p:ext>
            </p:extLst>
          </p:nvPr>
        </p:nvGraphicFramePr>
        <p:xfrm>
          <a:off x="161658" y="2420888"/>
          <a:ext cx="8874838" cy="4071325"/>
        </p:xfrm>
        <a:graphic>
          <a:graphicData uri="http://schemas.openxmlformats.org/drawingml/2006/table">
            <a:tbl>
              <a:tblPr>
                <a:tableStyleId>{5C22544A-7EE6-4342-B048-85BDC9FD1C3A}</a:tableStyleId>
              </a:tblPr>
              <a:tblGrid>
                <a:gridCol w="723114">
                  <a:extLst>
                    <a:ext uri="{9D8B030D-6E8A-4147-A177-3AD203B41FA5}">
                      <a16:colId xmlns="" xmlns:a16="http://schemas.microsoft.com/office/drawing/2014/main" val="4044715289"/>
                    </a:ext>
                  </a:extLst>
                </a:gridCol>
                <a:gridCol w="573030">
                  <a:extLst>
                    <a:ext uri="{9D8B030D-6E8A-4147-A177-3AD203B41FA5}">
                      <a16:colId xmlns="" xmlns:a16="http://schemas.microsoft.com/office/drawing/2014/main" val="3024243852"/>
                    </a:ext>
                  </a:extLst>
                </a:gridCol>
                <a:gridCol w="730800">
                  <a:extLst>
                    <a:ext uri="{9D8B030D-6E8A-4147-A177-3AD203B41FA5}">
                      <a16:colId xmlns="" xmlns:a16="http://schemas.microsoft.com/office/drawing/2014/main" val="2523061747"/>
                    </a:ext>
                  </a:extLst>
                </a:gridCol>
                <a:gridCol w="997392">
                  <a:extLst>
                    <a:ext uri="{9D8B030D-6E8A-4147-A177-3AD203B41FA5}">
                      <a16:colId xmlns="" xmlns:a16="http://schemas.microsoft.com/office/drawing/2014/main" val="1493126098"/>
                    </a:ext>
                  </a:extLst>
                </a:gridCol>
                <a:gridCol w="1152128">
                  <a:extLst>
                    <a:ext uri="{9D8B030D-6E8A-4147-A177-3AD203B41FA5}">
                      <a16:colId xmlns="" xmlns:a16="http://schemas.microsoft.com/office/drawing/2014/main" val="3757936201"/>
                    </a:ext>
                  </a:extLst>
                </a:gridCol>
                <a:gridCol w="1188033">
                  <a:extLst>
                    <a:ext uri="{9D8B030D-6E8A-4147-A177-3AD203B41FA5}">
                      <a16:colId xmlns="" xmlns:a16="http://schemas.microsoft.com/office/drawing/2014/main" val="3649273208"/>
                    </a:ext>
                  </a:extLst>
                </a:gridCol>
                <a:gridCol w="1080120">
                  <a:extLst>
                    <a:ext uri="{9D8B030D-6E8A-4147-A177-3AD203B41FA5}">
                      <a16:colId xmlns="" xmlns:a16="http://schemas.microsoft.com/office/drawing/2014/main" val="1128678281"/>
                    </a:ext>
                  </a:extLst>
                </a:gridCol>
                <a:gridCol w="2430221">
                  <a:extLst>
                    <a:ext uri="{9D8B030D-6E8A-4147-A177-3AD203B41FA5}">
                      <a16:colId xmlns="" xmlns:a16="http://schemas.microsoft.com/office/drawing/2014/main" val="4051928079"/>
                    </a:ext>
                  </a:extLst>
                </a:gridCol>
              </a:tblGrid>
              <a:tr h="792088">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子项目</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gridSpan="2">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人</a:t>
                      </a:r>
                      <a:r>
                        <a:rPr lang="zh-CN" altLang="en-US" sz="1600" b="1" u="none" strike="noStrike" dirty="0" smtClean="0">
                          <a:solidFill>
                            <a:schemeClr val="bg1"/>
                          </a:solidFill>
                          <a:effectLst/>
                          <a:latin typeface="微软雅黑" panose="020B0503020204020204" pitchFamily="34" charset="-122"/>
                          <a:ea typeface="微软雅黑" panose="020B0503020204020204" pitchFamily="34" charset="-122"/>
                        </a:rPr>
                        <a:t>才类别</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hMerge="1">
                  <a:txBody>
                    <a:bodyPr/>
                    <a:lstStyle/>
                    <a:p>
                      <a:endParaRPr lang="zh-CN" altLang="en-US"/>
                    </a:p>
                  </a:txBody>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本年度</a:t>
                      </a:r>
                      <a:b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b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全省名额</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本年度我</a:t>
                      </a:r>
                      <a:b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b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单位名额</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申报平台</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截止日期</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tc>
                  <a:txBody>
                    <a:bodyPr/>
                    <a:lstStyle/>
                    <a:p>
                      <a:pPr algn="ctr" fontAlgn="ctr"/>
                      <a:r>
                        <a:rPr lang="zh-CN" altLang="en-US" sz="1600" b="1" u="none" strike="noStrike" dirty="0">
                          <a:solidFill>
                            <a:schemeClr val="bg1"/>
                          </a:solidFill>
                          <a:effectLst/>
                          <a:latin typeface="微软雅黑" panose="020B0503020204020204" pitchFamily="34" charset="-122"/>
                          <a:ea typeface="微软雅黑" panose="020B0503020204020204" pitchFamily="34" charset="-122"/>
                        </a:rPr>
                        <a:t>申报流程</a:t>
                      </a:r>
                      <a:endParaRPr lang="zh-CN" altLang="en-US" sz="1600" b="1" i="0" u="none" strike="noStrike" dirty="0">
                        <a:solidFill>
                          <a:schemeClr val="bg1"/>
                        </a:solidFill>
                        <a:effectLst/>
                        <a:latin typeface="微软雅黑" panose="020B0503020204020204" pitchFamily="34" charset="-122"/>
                        <a:ea typeface="微软雅黑" panose="020B0503020204020204" pitchFamily="34" charset="-122"/>
                      </a:endParaRPr>
                    </a:p>
                  </a:txBody>
                  <a:tcPr marL="7620" marR="7620" marT="7620" marB="0" anchor="ctr">
                    <a:solidFill>
                      <a:schemeClr val="tx2"/>
                    </a:solidFill>
                  </a:tcPr>
                </a:tc>
                <a:extLst>
                  <a:ext uri="{0D108BD9-81ED-4DB2-BD59-A6C34878D82A}">
                    <a16:rowId xmlns="" xmlns:a16="http://schemas.microsoft.com/office/drawing/2014/main" val="2592129085"/>
                  </a:ext>
                </a:extLst>
              </a:tr>
              <a:tr h="614941">
                <a:tc rowSpan="4">
                  <a:txBody>
                    <a:bodyPr/>
                    <a:lstStyle/>
                    <a:p>
                      <a:pPr algn="ctr" fontAlgn="ctr"/>
                      <a:r>
                        <a:rPr lang="zh-CN" altLang="en-US" sz="1600" b="1" u="none" strike="noStrike">
                          <a:effectLst/>
                          <a:latin typeface="微软雅黑" panose="020B0503020204020204" pitchFamily="34" charset="-122"/>
                          <a:ea typeface="微软雅黑" panose="020B0503020204020204" pitchFamily="34" charset="-122"/>
                        </a:rPr>
                        <a:t>高层次人才培养支持计划</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gridSpan="2">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杰出人才</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hMerge="1">
                  <a:txBody>
                    <a:bodyPr/>
                    <a:lstStyle/>
                    <a:p>
                      <a:endParaRPr lang="zh-CN" altLang="en-US"/>
                    </a:p>
                  </a:txBody>
                  <a:tcP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省委组织部</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en-US" altLang="zh-CN" sz="1600" b="1" u="none" strike="noStrike">
                          <a:effectLst/>
                          <a:latin typeface="微软雅黑" panose="020B0503020204020204" pitchFamily="34" charset="-122"/>
                          <a:ea typeface="微软雅黑" panose="020B0503020204020204" pitchFamily="34" charset="-122"/>
                        </a:rPr>
                        <a:t>7</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9</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个人申报</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单位审核及</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排序</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上报</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2178278062"/>
                  </a:ext>
                </a:extLst>
              </a:tr>
              <a:tr h="1008112">
                <a:tc vMerge="1">
                  <a:txBody>
                    <a:bodyPr/>
                    <a:lstStyle/>
                    <a:p>
                      <a:endParaRPr lang="zh-CN" altLang="en-US"/>
                    </a:p>
                  </a:txBody>
                  <a:tcPr/>
                </a:tc>
                <a:tc rowSpan="2">
                  <a:txBody>
                    <a:bodyPr/>
                    <a:lstStyle/>
                    <a:p>
                      <a:pPr algn="ctr" fontAlgn="ctr"/>
                      <a:r>
                        <a:rPr lang="zh-CN" altLang="en-US" sz="1600" b="1" u="none" strike="noStrike">
                          <a:effectLst/>
                          <a:latin typeface="微软雅黑" panose="020B0503020204020204" pitchFamily="34" charset="-122"/>
                          <a:ea typeface="微软雅黑" panose="020B0503020204020204" pitchFamily="34" charset="-122"/>
                        </a:rPr>
                        <a:t>领军人才</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smtClean="0">
                          <a:effectLst/>
                          <a:latin typeface="微软雅黑" panose="020B0503020204020204" pitchFamily="34" charset="-122"/>
                          <a:ea typeface="微软雅黑" panose="020B0503020204020204" pitchFamily="34" charset="-122"/>
                        </a:rPr>
                        <a:t>科技</a:t>
                      </a:r>
                      <a:endParaRPr lang="en-US" altLang="zh-CN" sz="1600" b="1" u="none" strike="noStrike" dirty="0" smtClean="0">
                        <a:effectLst/>
                        <a:latin typeface="微软雅黑" panose="020B0503020204020204" pitchFamily="34" charset="-122"/>
                        <a:ea typeface="微软雅黑" panose="020B0503020204020204" pitchFamily="34" charset="-122"/>
                      </a:endParaRPr>
                    </a:p>
                    <a:p>
                      <a:pPr algn="ctr" fontAlgn="ctr"/>
                      <a:r>
                        <a:rPr lang="zh-CN" altLang="en-US" sz="1600" b="1" u="none" strike="noStrike" dirty="0" smtClean="0">
                          <a:effectLst/>
                          <a:latin typeface="微软雅黑" panose="020B0503020204020204" pitchFamily="34" charset="-122"/>
                          <a:ea typeface="微软雅黑" panose="020B0503020204020204" pitchFamily="34" charset="-122"/>
                        </a:rPr>
                        <a:t>创新</a:t>
                      </a:r>
                      <a:r>
                        <a:rPr lang="zh-CN" altLang="en-US" sz="1600" b="1" u="none" strike="noStrike" dirty="0">
                          <a:effectLst/>
                          <a:latin typeface="微软雅黑" panose="020B0503020204020204" pitchFamily="34" charset="-122"/>
                          <a:ea typeface="微软雅黑" panose="020B0503020204020204" pitchFamily="34" charset="-122"/>
                        </a:rPr>
                        <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smtClean="0">
                          <a:effectLst/>
                          <a:latin typeface="微软雅黑" panose="020B0503020204020204" pitchFamily="34" charset="-122"/>
                          <a:ea typeface="微软雅黑" panose="020B0503020204020204" pitchFamily="34" charset="-122"/>
                        </a:rPr>
                        <a:t>领军</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en-US" altLang="zh-CN" sz="1600" b="1" u="none" strike="noStrike" dirty="0">
                          <a:effectLst/>
                          <a:latin typeface="微软雅黑" panose="020B0503020204020204" pitchFamily="34" charset="-122"/>
                          <a:ea typeface="微软雅黑" panose="020B0503020204020204" pitchFamily="34" charset="-122"/>
                        </a:rPr>
                        <a:t>50</a:t>
                      </a:r>
                      <a:r>
                        <a:rPr lang="zh-CN" altLang="en-US" sz="1600" b="1" u="none" strike="noStrike" dirty="0">
                          <a:effectLst/>
                          <a:latin typeface="微软雅黑" panose="020B0503020204020204" pitchFamily="34" charset="-122"/>
                          <a:ea typeface="微软雅黑" panose="020B0503020204020204" pitchFamily="34" charset="-122"/>
                        </a:rPr>
                        <a:t>人</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省科技厅</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en-US" altLang="zh-CN" sz="1600" b="1" u="none" strike="noStrike">
                          <a:effectLst/>
                          <a:latin typeface="微软雅黑" panose="020B0503020204020204" pitchFamily="34" charset="-122"/>
                          <a:ea typeface="微软雅黑" panose="020B0503020204020204" pitchFamily="34" charset="-122"/>
                        </a:rPr>
                        <a:t>6</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26</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民主推荐及</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排序</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征求有关主管部门和纪检监察部门意见</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上报</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2493472968"/>
                  </a:ext>
                </a:extLst>
              </a:tr>
              <a:tr h="936104">
                <a:tc vMerge="1">
                  <a:txBody>
                    <a:bodyPr/>
                    <a:lstStyle/>
                    <a:p>
                      <a:endParaRPr lang="zh-CN" altLang="en-US"/>
                    </a:p>
                  </a:txBody>
                  <a:tcPr/>
                </a:tc>
                <a:tc vMerge="1">
                  <a:txBody>
                    <a:bodyPr/>
                    <a:lstStyle/>
                    <a:p>
                      <a:endParaRPr lang="zh-CN" altLang="en-US"/>
                    </a:p>
                  </a:txBody>
                  <a:tcP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百千万工程</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smtClean="0">
                          <a:effectLst/>
                          <a:latin typeface="微软雅黑" panose="020B0503020204020204" pitchFamily="34" charset="-122"/>
                          <a:ea typeface="微软雅黑" panose="020B0503020204020204" pitchFamily="34" charset="-122"/>
                        </a:rPr>
                        <a:t>领军</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en-US" altLang="zh-CN" sz="1600" b="1" u="none" strike="noStrike" dirty="0">
                          <a:effectLst/>
                          <a:latin typeface="微软雅黑" panose="020B0503020204020204" pitchFamily="34" charset="-122"/>
                          <a:ea typeface="微软雅黑" panose="020B0503020204020204" pitchFamily="34" charset="-122"/>
                        </a:rPr>
                        <a:t>20</a:t>
                      </a:r>
                      <a:r>
                        <a:rPr lang="zh-CN" altLang="en-US" sz="1600" b="1" u="none" strike="noStrike" dirty="0">
                          <a:effectLst/>
                          <a:latin typeface="微软雅黑" panose="020B0503020204020204" pitchFamily="34" charset="-122"/>
                          <a:ea typeface="微软雅黑" panose="020B0503020204020204" pitchFamily="34" charset="-122"/>
                        </a:rPr>
                        <a:t>人</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省人社厅</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en-US" altLang="zh-CN" sz="1600" b="1" u="none" strike="noStrike">
                          <a:effectLst/>
                          <a:latin typeface="微软雅黑" panose="020B0503020204020204" pitchFamily="34" charset="-122"/>
                          <a:ea typeface="微软雅黑" panose="020B0503020204020204" pitchFamily="34" charset="-122"/>
                        </a:rPr>
                        <a:t>7</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10</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个人申报</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单位审查</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专家评审、</a:t>
                      </a:r>
                      <a:r>
                        <a:rPr lang="zh-CN" altLang="en-US" sz="1600" b="1" u="none" strike="noStrike" dirty="0">
                          <a:effectLst/>
                          <a:latin typeface="微软雅黑" panose="020B0503020204020204" pitchFamily="34" charset="-122"/>
                          <a:ea typeface="微软雅黑" panose="020B0503020204020204" pitchFamily="34" charset="-122"/>
                        </a:rPr>
                        <a:t>组织考察等形式综合评议</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4196387064"/>
                  </a:ext>
                </a:extLst>
              </a:tr>
              <a:tr h="720080">
                <a:tc vMerge="1">
                  <a:txBody>
                    <a:bodyPr/>
                    <a:lstStyle/>
                    <a:p>
                      <a:endParaRPr lang="zh-CN" altLang="en-US"/>
                    </a:p>
                  </a:txBody>
                  <a:tcPr/>
                </a:tc>
                <a:tc gridSpan="2">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青年拔尖人才</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hMerge="1">
                  <a:txBody>
                    <a:bodyPr/>
                    <a:lstStyle/>
                    <a:p>
                      <a:endParaRPr lang="zh-CN" altLang="en-US"/>
                    </a:p>
                  </a:txBody>
                  <a:tcP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无具体</a:t>
                      </a:r>
                      <a:br>
                        <a:rPr lang="zh-CN" altLang="en-US" sz="1600" b="1" u="none" strike="noStrike" dirty="0">
                          <a:effectLst/>
                          <a:latin typeface="微软雅黑" panose="020B0503020204020204" pitchFamily="34" charset="-122"/>
                          <a:ea typeface="微软雅黑" panose="020B0503020204020204" pitchFamily="34" charset="-122"/>
                        </a:rPr>
                      </a:br>
                      <a:r>
                        <a:rPr lang="zh-CN" altLang="en-US" sz="1600" b="1" u="none" strike="noStrike" dirty="0">
                          <a:effectLst/>
                          <a:latin typeface="微软雅黑" panose="020B0503020204020204" pitchFamily="34" charset="-122"/>
                          <a:ea typeface="微软雅黑" panose="020B0503020204020204" pitchFamily="34" charset="-122"/>
                        </a:rPr>
                        <a:t>要求</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省委组织部</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en-US" altLang="zh-CN" sz="1600" b="1" u="none" strike="noStrike">
                          <a:effectLst/>
                          <a:latin typeface="微软雅黑" panose="020B0503020204020204" pitchFamily="34" charset="-122"/>
                          <a:ea typeface="微软雅黑" panose="020B0503020204020204" pitchFamily="34" charset="-122"/>
                        </a:rPr>
                        <a:t>7</a:t>
                      </a:r>
                      <a:r>
                        <a:rPr lang="zh-CN" altLang="en-US" sz="1600" b="1" u="none" strike="noStrike">
                          <a:effectLst/>
                          <a:latin typeface="微软雅黑" panose="020B0503020204020204" pitchFamily="34" charset="-122"/>
                          <a:ea typeface="微软雅黑" panose="020B0503020204020204" pitchFamily="34" charset="-122"/>
                        </a:rPr>
                        <a:t>月</a:t>
                      </a:r>
                      <a:r>
                        <a:rPr lang="en-US" altLang="zh-CN" sz="1600" b="1" u="none" strike="noStrike">
                          <a:effectLst/>
                          <a:latin typeface="微软雅黑" panose="020B0503020204020204" pitchFamily="34" charset="-122"/>
                          <a:ea typeface="微软雅黑" panose="020B0503020204020204" pitchFamily="34" charset="-122"/>
                        </a:rPr>
                        <a:t>9</a:t>
                      </a:r>
                      <a:r>
                        <a:rPr lang="zh-CN" altLang="en-US" sz="1600" b="1" u="none" strike="noStrike">
                          <a:effectLst/>
                          <a:latin typeface="微软雅黑" panose="020B0503020204020204" pitchFamily="34" charset="-122"/>
                          <a:ea typeface="微软雅黑" panose="020B0503020204020204" pitchFamily="34" charset="-122"/>
                        </a:rPr>
                        <a:t>日</a:t>
                      </a:r>
                      <a:endParaRPr lang="zh-CN" altLang="en-US" sz="1600" b="1" i="0" u="none" strike="noStrike">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tc>
                  <a:txBody>
                    <a:bodyPr/>
                    <a:lstStyle/>
                    <a:p>
                      <a:pPr algn="ctr" fontAlgn="ctr"/>
                      <a:r>
                        <a:rPr lang="zh-CN" altLang="en-US" sz="1600" b="1" u="none" strike="noStrike" dirty="0">
                          <a:effectLst/>
                          <a:latin typeface="微软雅黑" panose="020B0503020204020204" pitchFamily="34" charset="-122"/>
                          <a:ea typeface="微软雅黑" panose="020B0503020204020204" pitchFamily="34" charset="-122"/>
                        </a:rPr>
                        <a:t>个人申报</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单位审核及</a:t>
                      </a:r>
                      <a:r>
                        <a:rPr lang="zh-CN" altLang="en-US" sz="1600" b="1" u="none" strike="noStrike" dirty="0">
                          <a:solidFill>
                            <a:srgbClr val="9E0000"/>
                          </a:solidFill>
                          <a:effectLst/>
                          <a:latin typeface="微软雅黑" panose="020B0503020204020204" pitchFamily="34" charset="-122"/>
                          <a:ea typeface="微软雅黑" panose="020B0503020204020204" pitchFamily="34" charset="-122"/>
                        </a:rPr>
                        <a:t>排序</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公示</a:t>
                      </a:r>
                      <a:r>
                        <a:rPr lang="en-US" altLang="zh-CN" sz="1600" b="1" u="none" strike="noStrike" dirty="0">
                          <a:effectLst/>
                          <a:latin typeface="微软雅黑" panose="020B0503020204020204" pitchFamily="34" charset="-122"/>
                          <a:ea typeface="微软雅黑" panose="020B0503020204020204" pitchFamily="34" charset="-122"/>
                        </a:rPr>
                        <a:t>-</a:t>
                      </a:r>
                      <a:r>
                        <a:rPr lang="zh-CN" altLang="en-US" sz="1600" b="1" u="none" strike="noStrike" dirty="0">
                          <a:effectLst/>
                          <a:latin typeface="微软雅黑" panose="020B0503020204020204" pitchFamily="34" charset="-122"/>
                          <a:ea typeface="微软雅黑" panose="020B0503020204020204" pitchFamily="34" charset="-122"/>
                        </a:rPr>
                        <a:t>上报</a:t>
                      </a:r>
                      <a:endParaRPr lang="zh-CN" altLang="en-US" sz="1600" b="1" i="0" u="none" strike="noStrike" dirty="0">
                        <a:solidFill>
                          <a:srgbClr val="000000"/>
                        </a:solidFill>
                        <a:effectLst/>
                        <a:latin typeface="微软雅黑" panose="020B0503020204020204" pitchFamily="34" charset="-122"/>
                        <a:ea typeface="微软雅黑" panose="020B0503020204020204" pitchFamily="34" charset="-122"/>
                      </a:endParaRPr>
                    </a:p>
                  </a:txBody>
                  <a:tcPr marL="7620" marR="7620" marT="7620" marB="0" anchor="ctr"/>
                </a:tc>
                <a:extLst>
                  <a:ext uri="{0D108BD9-81ED-4DB2-BD59-A6C34878D82A}">
                    <a16:rowId xmlns="" xmlns:a16="http://schemas.microsoft.com/office/drawing/2014/main" val="1572706279"/>
                  </a:ext>
                </a:extLst>
              </a:tr>
            </a:tbl>
          </a:graphicData>
        </a:graphic>
      </p:graphicFrame>
      <p:sp>
        <p:nvSpPr>
          <p:cNvPr id="13" name="文本框 12"/>
          <p:cNvSpPr txBox="1"/>
          <p:nvPr/>
        </p:nvSpPr>
        <p:spPr>
          <a:xfrm>
            <a:off x="57933" y="822053"/>
            <a:ext cx="8496944" cy="861774"/>
          </a:xfrm>
          <a:prstGeom prst="rect">
            <a:avLst/>
          </a:prstGeom>
          <a:noFill/>
        </p:spPr>
        <p:txBody>
          <a:bodyPr wrap="square" rtlCol="0">
            <a:spAutoFit/>
          </a:bodyPr>
          <a:lstStyle/>
          <a:p>
            <a:pPr>
              <a:lnSpc>
                <a:spcPts val="3000"/>
              </a:lnSpc>
            </a:pPr>
            <a:r>
              <a:rPr lang="zh-CN" altLang="en-US" b="1" dirty="0" smtClean="0">
                <a:solidFill>
                  <a:schemeClr val="accent1"/>
                </a:solidFill>
                <a:latin typeface="微软雅黑" panose="020B0503020204020204" pitchFamily="34" charset="-122"/>
                <a:ea typeface="微软雅黑" panose="020B0503020204020204" pitchFamily="34" charset="-122"/>
              </a:rPr>
              <a:t>申报人员范围：</a:t>
            </a:r>
            <a:endParaRPr lang="en-US" altLang="zh-CN" b="1" dirty="0" smtClean="0">
              <a:solidFill>
                <a:schemeClr val="accent1"/>
              </a:solidFill>
              <a:latin typeface="微软雅黑" panose="020B0503020204020204" pitchFamily="34" charset="-122"/>
              <a:ea typeface="微软雅黑" panose="020B0503020204020204" pitchFamily="34" charset="-122"/>
            </a:endParaRPr>
          </a:p>
          <a:p>
            <a:pPr>
              <a:lnSpc>
                <a:spcPts val="3000"/>
              </a:lnSpc>
            </a:pPr>
            <a:r>
              <a:rPr lang="zh-CN" altLang="en-US" b="1" dirty="0" smtClean="0">
                <a:latin typeface="微软雅黑" panose="020B0503020204020204" pitchFamily="34" charset="-122"/>
                <a:ea typeface="微软雅黑" panose="020B0503020204020204" pitchFamily="34" charset="-122"/>
              </a:rPr>
              <a:t>全省各类企事业单位（含中直驻辽单位）中符合条件的高层次人才均可申报</a:t>
            </a:r>
            <a:endParaRPr lang="zh-CN" altLang="en-US" b="1" dirty="0">
              <a:latin typeface="微软雅黑" panose="020B0503020204020204" pitchFamily="34" charset="-122"/>
              <a:ea typeface="微软雅黑" panose="020B0503020204020204" pitchFamily="34" charset="-122"/>
            </a:endParaRPr>
          </a:p>
        </p:txBody>
      </p:sp>
      <p:sp>
        <p:nvSpPr>
          <p:cNvPr id="9" name="文本框 8"/>
          <p:cNvSpPr txBox="1"/>
          <p:nvPr/>
        </p:nvSpPr>
        <p:spPr>
          <a:xfrm>
            <a:off x="2195737" y="1867691"/>
            <a:ext cx="4824536"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我单位可申报的类别及申报工作基本情况如下</a:t>
            </a:r>
            <a:endParaRPr lang="zh-CN" altLang="en-US" b="1" dirty="0">
              <a:solidFill>
                <a:srgbClr val="FFFF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762976435"/>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7992690" cy="633413"/>
          </a:xfrm>
        </p:spPr>
        <p:txBody>
          <a:bodyPr>
            <a:noAutofit/>
          </a:bodyPr>
          <a:lstStyle/>
          <a:p>
            <a:r>
              <a:rPr lang="en-US" altLang="zh-CN" sz="2800" dirty="0" smtClean="0">
                <a:solidFill>
                  <a:srgbClr val="9E0000"/>
                </a:solidFill>
              </a:rPr>
              <a:t>2.2018</a:t>
            </a:r>
            <a:r>
              <a:rPr lang="zh-CN" altLang="en-US" sz="2800" dirty="0" smtClean="0">
                <a:solidFill>
                  <a:srgbClr val="9E0000"/>
                </a:solidFill>
              </a:rPr>
              <a:t>年度申报通知</a:t>
            </a:r>
            <a:r>
              <a:rPr lang="en-US" altLang="zh-CN" sz="2800" dirty="0">
                <a:solidFill>
                  <a:srgbClr val="9E0000"/>
                </a:solidFill>
              </a:rPr>
              <a:t>--</a:t>
            </a:r>
            <a:r>
              <a:rPr lang="zh-CN" altLang="en-US" sz="2800" dirty="0" smtClean="0">
                <a:solidFill>
                  <a:schemeClr val="tx2"/>
                </a:solidFill>
              </a:rPr>
              <a:t>高层次人才培养支持计划</a:t>
            </a:r>
          </a:p>
        </p:txBody>
      </p:sp>
      <p:sp>
        <p:nvSpPr>
          <p:cNvPr id="6" name="文本框 5"/>
          <p:cNvSpPr txBox="1"/>
          <p:nvPr/>
        </p:nvSpPr>
        <p:spPr>
          <a:xfrm>
            <a:off x="83424" y="1643878"/>
            <a:ext cx="1152128"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6876256"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1. </a:t>
            </a:r>
            <a:r>
              <a:rPr lang="zh-CN" altLang="en-US" sz="2000" b="1" dirty="0" smtClean="0">
                <a:solidFill>
                  <a:schemeClr val="bg1"/>
                </a:solidFill>
                <a:latin typeface="微软雅黑" panose="020B0503020204020204" pitchFamily="34" charset="-122"/>
                <a:ea typeface="微软雅黑" panose="020B0503020204020204" pitchFamily="34" charset="-122"/>
              </a:rPr>
              <a:t>杰出人才：全省（三年）</a:t>
            </a:r>
            <a:r>
              <a:rPr lang="en-US" altLang="zh-CN" sz="2000" b="1" dirty="0" smtClean="0">
                <a:solidFill>
                  <a:schemeClr val="bg1"/>
                </a:solidFill>
                <a:latin typeface="微软雅黑" panose="020B0503020204020204" pitchFamily="34" charset="-122"/>
                <a:ea typeface="微软雅黑" panose="020B0503020204020204" pitchFamily="34" charset="-122"/>
              </a:rPr>
              <a:t>10</a:t>
            </a:r>
            <a:r>
              <a:rPr lang="zh-CN" altLang="en-US" sz="2000" b="1" dirty="0" smtClean="0">
                <a:solidFill>
                  <a:schemeClr val="bg1"/>
                </a:solidFill>
                <a:latin typeface="微软雅黑" panose="020B0503020204020204" pitchFamily="34" charset="-122"/>
                <a:ea typeface="微软雅黑" panose="020B0503020204020204" pitchFamily="34" charset="-122"/>
              </a:rPr>
              <a:t>个名额，经费支持额度</a:t>
            </a:r>
            <a:r>
              <a:rPr lang="en-US" altLang="zh-CN" sz="2000" b="1" dirty="0" smtClean="0">
                <a:solidFill>
                  <a:schemeClr val="bg1"/>
                </a:solidFill>
                <a:latin typeface="微软雅黑" panose="020B0503020204020204" pitchFamily="34" charset="-122"/>
                <a:ea typeface="微软雅黑" panose="020B0503020204020204" pitchFamily="34" charset="-122"/>
              </a:rPr>
              <a:t>300</a:t>
            </a:r>
            <a:r>
              <a:rPr lang="zh-CN" altLang="en-US" sz="2000" b="1" dirty="0" smtClean="0">
                <a:solidFill>
                  <a:schemeClr val="bg1"/>
                </a:solidFill>
                <a:latin typeface="微软雅黑" panose="020B0503020204020204" pitchFamily="34" charset="-122"/>
                <a:ea typeface="微软雅黑" panose="020B0503020204020204" pitchFamily="34" charset="-122"/>
              </a:rPr>
              <a:t>万</a:t>
            </a:r>
            <a:endParaRPr lang="en-US" altLang="zh-CN" sz="2000" b="1" dirty="0" smtClean="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26040" y="2240309"/>
            <a:ext cx="6048672" cy="2092881"/>
          </a:xfrm>
          <a:prstGeom prst="rect">
            <a:avLst/>
          </a:prstGeom>
          <a:noFill/>
        </p:spPr>
        <p:txBody>
          <a:bodyPr wrap="square" rtlCol="0">
            <a:spAutoFit/>
          </a:bodyPr>
          <a:lstStyle/>
          <a:p>
            <a:pPr>
              <a:lnSpc>
                <a:spcPts val="2600"/>
              </a:lnSpc>
            </a:pPr>
            <a:r>
              <a:rPr lang="en-US" altLang="zh-CN" b="1" dirty="0">
                <a:latin typeface="微软雅黑" panose="020B0503020204020204" pitchFamily="34" charset="-122"/>
                <a:ea typeface="微软雅黑" panose="020B0503020204020204" pitchFamily="34" charset="-122"/>
              </a:rPr>
              <a:t>1.</a:t>
            </a:r>
            <a:r>
              <a:rPr lang="zh-CN" altLang="en-US" b="1" dirty="0">
                <a:latin typeface="微软雅黑" panose="020B0503020204020204" pitchFamily="34" charset="-122"/>
                <a:ea typeface="微软雅黑" panose="020B0503020204020204" pitchFamily="34" charset="-122"/>
              </a:rPr>
              <a:t>研究方向处于</a:t>
            </a:r>
            <a:r>
              <a:rPr lang="zh-CN" altLang="en-US" b="1" dirty="0">
                <a:solidFill>
                  <a:srgbClr val="9E0000"/>
                </a:solidFill>
                <a:latin typeface="微软雅黑" panose="020B0503020204020204" pitchFamily="34" charset="-122"/>
                <a:ea typeface="微软雅黑" panose="020B0503020204020204" pitchFamily="34" charset="-122"/>
              </a:rPr>
              <a:t>世界科技前沿领域。</a:t>
            </a:r>
          </a:p>
          <a:p>
            <a:pPr>
              <a:lnSpc>
                <a:spcPts val="2600"/>
              </a:lnSpc>
            </a:pPr>
            <a:r>
              <a:rPr lang="en-US" altLang="zh-CN" b="1" dirty="0">
                <a:latin typeface="微软雅黑" panose="020B0503020204020204" pitchFamily="34" charset="-122"/>
                <a:ea typeface="微软雅黑" panose="020B0503020204020204" pitchFamily="34" charset="-122"/>
              </a:rPr>
              <a:t>2.</a:t>
            </a:r>
            <a:r>
              <a:rPr lang="zh-CN" altLang="en-US" b="1" dirty="0">
                <a:latin typeface="微软雅黑" panose="020B0503020204020204" pitchFamily="34" charset="-122"/>
                <a:ea typeface="微软雅黑" panose="020B0503020204020204" pitchFamily="34" charset="-122"/>
              </a:rPr>
              <a:t>取得国内外同行公认的突出成就</a:t>
            </a:r>
            <a:r>
              <a:rPr lang="zh-CN" altLang="en-US" b="1" dirty="0" smtClean="0">
                <a:latin typeface="微软雅黑" panose="020B0503020204020204" pitchFamily="34" charset="-122"/>
                <a:ea typeface="微软雅黑" panose="020B0503020204020204" pitchFamily="34" charset="-122"/>
              </a:rPr>
              <a:t>。</a:t>
            </a:r>
            <a:endParaRPr lang="en-US" altLang="zh-CN" b="1" dirty="0" smtClean="0">
              <a:latin typeface="微软雅黑" panose="020B0503020204020204" pitchFamily="34" charset="-122"/>
              <a:ea typeface="微软雅黑" panose="020B0503020204020204" pitchFamily="34" charset="-122"/>
            </a:endParaRPr>
          </a:p>
          <a:p>
            <a:pPr>
              <a:lnSpc>
                <a:spcPts val="2600"/>
              </a:lnSpc>
            </a:pPr>
            <a:r>
              <a:rPr lang="en-US" altLang="zh-CN" b="1" dirty="0" smtClean="0">
                <a:latin typeface="微软雅黑" panose="020B0503020204020204" pitchFamily="34" charset="-122"/>
                <a:ea typeface="微软雅黑" panose="020B0503020204020204" pitchFamily="34" charset="-122"/>
              </a:rPr>
              <a:t>3.</a:t>
            </a:r>
            <a:r>
              <a:rPr lang="zh-CN" altLang="en-US" b="1" dirty="0">
                <a:latin typeface="微软雅黑" panose="020B0503020204020204" pitchFamily="34" charset="-122"/>
                <a:ea typeface="微软雅黑" panose="020B0503020204020204" pitchFamily="34" charset="-122"/>
              </a:rPr>
              <a:t>坚持全职潜心研究。</a:t>
            </a:r>
          </a:p>
          <a:p>
            <a:pPr>
              <a:lnSpc>
                <a:spcPts val="2600"/>
              </a:lnSpc>
            </a:pPr>
            <a:r>
              <a:rPr lang="en-US" altLang="zh-CN" b="1" dirty="0" smtClean="0">
                <a:latin typeface="微软雅黑" panose="020B0503020204020204" pitchFamily="34" charset="-122"/>
                <a:ea typeface="微软雅黑" panose="020B0503020204020204" pitchFamily="34" charset="-122"/>
              </a:rPr>
              <a:t>4.</a:t>
            </a:r>
            <a:r>
              <a:rPr lang="zh-CN" altLang="en-US" b="1" dirty="0" smtClean="0">
                <a:latin typeface="微软雅黑" panose="020B0503020204020204" pitchFamily="34" charset="-122"/>
                <a:ea typeface="微软雅黑" panose="020B0503020204020204" pitchFamily="34" charset="-122"/>
              </a:rPr>
              <a:t>秉承</a:t>
            </a:r>
            <a:r>
              <a:rPr lang="zh-CN" altLang="en-US" b="1" dirty="0">
                <a:latin typeface="微软雅黑" panose="020B0503020204020204" pitchFamily="34" charset="-122"/>
                <a:ea typeface="微软雅黑" panose="020B0503020204020204" pitchFamily="34" charset="-122"/>
              </a:rPr>
              <a:t>科学精神，品德高尚。</a:t>
            </a:r>
          </a:p>
          <a:p>
            <a:pPr>
              <a:lnSpc>
                <a:spcPts val="2600"/>
              </a:lnSpc>
            </a:pPr>
            <a:r>
              <a:rPr lang="en-US" altLang="zh-CN" b="1" dirty="0" smtClean="0">
                <a:latin typeface="微软雅黑" panose="020B0503020204020204" pitchFamily="34" charset="-122"/>
                <a:ea typeface="微软雅黑" panose="020B0503020204020204" pitchFamily="34" charset="-122"/>
              </a:rPr>
              <a:t>5.</a:t>
            </a:r>
            <a:r>
              <a:rPr lang="zh-CN" altLang="en-US" b="1" dirty="0">
                <a:latin typeface="微软雅黑" panose="020B0503020204020204" pitchFamily="34" charset="-122"/>
                <a:ea typeface="微软雅黑" panose="020B0503020204020204" pitchFamily="34" charset="-122"/>
              </a:rPr>
              <a:t>年龄一般应在</a:t>
            </a:r>
            <a:r>
              <a:rPr lang="en-US" altLang="zh-CN" b="1" dirty="0">
                <a:solidFill>
                  <a:srgbClr val="9E0000"/>
                </a:solidFill>
                <a:latin typeface="微软雅黑" panose="020B0503020204020204" pitchFamily="34" charset="-122"/>
                <a:ea typeface="微软雅黑" panose="020B0503020204020204" pitchFamily="34" charset="-122"/>
              </a:rPr>
              <a:t>55</a:t>
            </a:r>
            <a:r>
              <a:rPr lang="zh-CN" altLang="en-US" b="1" dirty="0">
                <a:solidFill>
                  <a:srgbClr val="9E0000"/>
                </a:solidFill>
                <a:latin typeface="微软雅黑" panose="020B0503020204020204" pitchFamily="34" charset="-122"/>
                <a:ea typeface="微软雅黑" panose="020B0503020204020204" pitchFamily="34" charset="-122"/>
              </a:rPr>
              <a:t>周岁以下（</a:t>
            </a:r>
            <a:r>
              <a:rPr lang="en-US" altLang="zh-CN" b="1" dirty="0">
                <a:solidFill>
                  <a:srgbClr val="9E0000"/>
                </a:solidFill>
                <a:latin typeface="微软雅黑" panose="020B0503020204020204" pitchFamily="34" charset="-122"/>
                <a:ea typeface="微软雅黑" panose="020B0503020204020204" pitchFamily="34" charset="-122"/>
              </a:rPr>
              <a:t>1963</a:t>
            </a:r>
            <a:r>
              <a:rPr lang="zh-CN" altLang="en-US" b="1" dirty="0">
                <a:solidFill>
                  <a:srgbClr val="9E0000"/>
                </a:solidFill>
                <a:latin typeface="微软雅黑" panose="020B0503020204020204" pitchFamily="34" charset="-122"/>
                <a:ea typeface="微软雅黑" panose="020B0503020204020204" pitchFamily="34" charset="-122"/>
              </a:rPr>
              <a:t>年</a:t>
            </a:r>
            <a:r>
              <a:rPr lang="en-US" altLang="zh-CN" b="1" dirty="0">
                <a:solidFill>
                  <a:srgbClr val="9E0000"/>
                </a:solidFill>
                <a:latin typeface="微软雅黑" panose="020B0503020204020204" pitchFamily="34" charset="-122"/>
                <a:ea typeface="微软雅黑" panose="020B0503020204020204" pitchFamily="34" charset="-122"/>
              </a:rPr>
              <a:t>3</a:t>
            </a:r>
            <a:r>
              <a:rPr lang="zh-CN" altLang="en-US" b="1" dirty="0">
                <a:solidFill>
                  <a:srgbClr val="9E0000"/>
                </a:solidFill>
                <a:latin typeface="微软雅黑" panose="020B0503020204020204" pitchFamily="34" charset="-122"/>
                <a:ea typeface="微软雅黑" panose="020B0503020204020204" pitchFamily="34" charset="-122"/>
              </a:rPr>
              <a:t>月</a:t>
            </a:r>
            <a:r>
              <a:rPr lang="en-US" altLang="zh-CN" b="1" dirty="0">
                <a:solidFill>
                  <a:srgbClr val="9E0000"/>
                </a:solidFill>
                <a:latin typeface="微软雅黑" panose="020B0503020204020204" pitchFamily="34" charset="-122"/>
                <a:ea typeface="微软雅黑" panose="020B0503020204020204" pitchFamily="34" charset="-122"/>
              </a:rPr>
              <a:t>6</a:t>
            </a:r>
            <a:r>
              <a:rPr lang="zh-CN" altLang="en-US" b="1" dirty="0">
                <a:solidFill>
                  <a:srgbClr val="9E0000"/>
                </a:solidFill>
                <a:latin typeface="微软雅黑" panose="020B0503020204020204" pitchFamily="34" charset="-122"/>
                <a:ea typeface="微软雅黑" panose="020B0503020204020204" pitchFamily="34" charset="-122"/>
              </a:rPr>
              <a:t>日之后出生）</a:t>
            </a:r>
            <a:r>
              <a:rPr lang="zh-CN" altLang="en-US" b="1" dirty="0">
                <a:latin typeface="微软雅黑" panose="020B0503020204020204" pitchFamily="34" charset="-122"/>
                <a:ea typeface="微软雅黑" panose="020B0503020204020204" pitchFamily="34" charset="-122"/>
              </a:rPr>
              <a:t>。作出突出贡献或急需紧缺人才，年龄条件可适当放宽。</a:t>
            </a:r>
          </a:p>
        </p:txBody>
      </p:sp>
      <p:sp>
        <p:nvSpPr>
          <p:cNvPr id="7" name="文本框 6"/>
          <p:cNvSpPr txBox="1"/>
          <p:nvPr/>
        </p:nvSpPr>
        <p:spPr>
          <a:xfrm>
            <a:off x="83424" y="4579152"/>
            <a:ext cx="1656184" cy="369332"/>
          </a:xfrm>
          <a:prstGeom prst="rect">
            <a:avLst/>
          </a:prstGeom>
          <a:solidFill>
            <a:schemeClr val="tx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a:t>推荐</a:t>
            </a:r>
            <a:r>
              <a:rPr lang="zh-CN" altLang="en-US" dirty="0" smtClean="0"/>
              <a:t>人选分析</a:t>
            </a:r>
            <a:endParaRPr lang="zh-CN" altLang="en-US" dirty="0"/>
          </a:p>
        </p:txBody>
      </p:sp>
      <p:sp>
        <p:nvSpPr>
          <p:cNvPr id="8" name="文本框 7"/>
          <p:cNvSpPr txBox="1"/>
          <p:nvPr/>
        </p:nvSpPr>
        <p:spPr>
          <a:xfrm>
            <a:off x="5806" y="5013176"/>
            <a:ext cx="9138193" cy="416589"/>
          </a:xfrm>
          <a:prstGeom prst="rect">
            <a:avLst/>
          </a:prstGeom>
          <a:noFill/>
        </p:spPr>
        <p:txBody>
          <a:bodyPr wrap="square" rtlCol="0">
            <a:spAutoFit/>
          </a:bodyPr>
          <a:lstStyle>
            <a:defPPr>
              <a:defRPr lang="zh-CN"/>
            </a:defPPr>
            <a:lvl1pPr>
              <a:lnSpc>
                <a:spcPts val="2600"/>
              </a:lnSpc>
              <a:defRPr b="1">
                <a:latin typeface="微软雅黑" panose="020B0503020204020204" pitchFamily="34" charset="-122"/>
                <a:ea typeface="微软雅黑" panose="020B0503020204020204" pitchFamily="34" charset="-122"/>
              </a:defRPr>
            </a:lvl1pPr>
          </a:lstStyle>
          <a:p>
            <a:pPr>
              <a:lnSpc>
                <a:spcPts val="2800"/>
              </a:lnSpc>
            </a:pPr>
            <a:r>
              <a:rPr lang="zh-CN" altLang="en-US" dirty="0" smtClean="0">
                <a:solidFill>
                  <a:schemeClr val="tx2"/>
                </a:solidFill>
              </a:rPr>
              <a:t>综合考虑名额及申报条件的限制、人选竞争力。我所申报最多</a:t>
            </a:r>
            <a:r>
              <a:rPr lang="en-US" altLang="zh-CN" dirty="0" smtClean="0">
                <a:solidFill>
                  <a:schemeClr val="tx2"/>
                </a:solidFill>
              </a:rPr>
              <a:t>2</a:t>
            </a:r>
            <a:r>
              <a:rPr lang="zh-CN" altLang="en-US" dirty="0" smtClean="0">
                <a:solidFill>
                  <a:schemeClr val="tx2"/>
                </a:solidFill>
              </a:rPr>
              <a:t>人为宜。</a:t>
            </a:r>
            <a:endParaRPr lang="zh-CN" altLang="en-US" dirty="0">
              <a:solidFill>
                <a:schemeClr val="tx2"/>
              </a:solidFill>
            </a:endParaRPr>
          </a:p>
        </p:txBody>
      </p:sp>
    </p:spTree>
    <p:extLst>
      <p:ext uri="{BB962C8B-B14F-4D97-AF65-F5344CB8AC3E}">
        <p14:creationId xmlns:p14="http://schemas.microsoft.com/office/powerpoint/2010/main" val="4158195319"/>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7992690" cy="633413"/>
          </a:xfrm>
        </p:spPr>
        <p:txBody>
          <a:bodyPr>
            <a:noAutofit/>
          </a:bodyPr>
          <a:lstStyle/>
          <a:p>
            <a:r>
              <a:rPr lang="en-US" altLang="zh-CN" sz="2800" dirty="0" smtClean="0">
                <a:solidFill>
                  <a:srgbClr val="9E0000"/>
                </a:solidFill>
              </a:rPr>
              <a:t>2.2018</a:t>
            </a:r>
            <a:r>
              <a:rPr lang="zh-CN" altLang="en-US" sz="2800" dirty="0" smtClean="0">
                <a:solidFill>
                  <a:srgbClr val="9E0000"/>
                </a:solidFill>
              </a:rPr>
              <a:t>年度申报通知</a:t>
            </a:r>
            <a:r>
              <a:rPr lang="en-US" altLang="zh-CN" sz="2800" dirty="0">
                <a:solidFill>
                  <a:srgbClr val="9E0000"/>
                </a:solidFill>
              </a:rPr>
              <a:t>--</a:t>
            </a:r>
            <a:r>
              <a:rPr lang="zh-CN" altLang="en-US" sz="2800" dirty="0" smtClean="0">
                <a:solidFill>
                  <a:schemeClr val="tx2"/>
                </a:solidFill>
              </a:rPr>
              <a:t>高层次人才培养支持计划</a:t>
            </a:r>
          </a:p>
        </p:txBody>
      </p:sp>
      <p:sp>
        <p:nvSpPr>
          <p:cNvPr id="6" name="文本框 5"/>
          <p:cNvSpPr txBox="1"/>
          <p:nvPr/>
        </p:nvSpPr>
        <p:spPr>
          <a:xfrm>
            <a:off x="83424" y="1393741"/>
            <a:ext cx="1152128"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8388424"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2. </a:t>
            </a:r>
            <a:r>
              <a:rPr lang="zh-CN" altLang="en-US" sz="2000" b="1" dirty="0" smtClean="0">
                <a:solidFill>
                  <a:schemeClr val="bg1"/>
                </a:solidFill>
                <a:latin typeface="微软雅黑" panose="020B0503020204020204" pitchFamily="34" charset="-122"/>
                <a:ea typeface="微软雅黑" panose="020B0503020204020204" pitchFamily="34" charset="-122"/>
              </a:rPr>
              <a:t>科技创新领军人才：本年度全省</a:t>
            </a:r>
            <a:r>
              <a:rPr lang="en-US" altLang="zh-CN" sz="2000" b="1" dirty="0" smtClean="0">
                <a:solidFill>
                  <a:schemeClr val="bg1"/>
                </a:solidFill>
                <a:latin typeface="微软雅黑" panose="020B0503020204020204" pitchFamily="34" charset="-122"/>
                <a:ea typeface="微软雅黑" panose="020B0503020204020204" pitchFamily="34" charset="-122"/>
              </a:rPr>
              <a:t>50</a:t>
            </a:r>
            <a:r>
              <a:rPr lang="zh-CN" altLang="en-US" sz="2000" b="1" dirty="0" smtClean="0">
                <a:solidFill>
                  <a:schemeClr val="bg1"/>
                </a:solidFill>
                <a:latin typeface="微软雅黑" panose="020B0503020204020204" pitchFamily="34" charset="-122"/>
                <a:ea typeface="微软雅黑" panose="020B0503020204020204" pitchFamily="34" charset="-122"/>
              </a:rPr>
              <a:t>个名额，经费支持额度</a:t>
            </a:r>
            <a:r>
              <a:rPr lang="en-US" altLang="zh-CN" sz="2000" b="1" dirty="0" smtClean="0">
                <a:solidFill>
                  <a:schemeClr val="bg1"/>
                </a:solidFill>
                <a:latin typeface="微软雅黑" panose="020B0503020204020204" pitchFamily="34" charset="-122"/>
                <a:ea typeface="微软雅黑" panose="020B0503020204020204" pitchFamily="34" charset="-122"/>
              </a:rPr>
              <a:t>100</a:t>
            </a:r>
            <a:r>
              <a:rPr lang="zh-CN" altLang="en-US" sz="2000" b="1" dirty="0" smtClean="0">
                <a:solidFill>
                  <a:schemeClr val="bg1"/>
                </a:solidFill>
                <a:latin typeface="微软雅黑" panose="020B0503020204020204" pitchFamily="34" charset="-122"/>
                <a:ea typeface="微软雅黑" panose="020B0503020204020204" pitchFamily="34" charset="-122"/>
              </a:rPr>
              <a:t>万</a:t>
            </a:r>
            <a:endParaRPr lang="en-US" altLang="zh-CN" sz="2000" b="1" dirty="0" smtClean="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28600" y="1700808"/>
            <a:ext cx="9007896" cy="3093154"/>
          </a:xfrm>
          <a:prstGeom prst="rect">
            <a:avLst/>
          </a:prstGeom>
          <a:noFill/>
        </p:spPr>
        <p:txBody>
          <a:bodyPr wrap="square" rtlCol="0">
            <a:spAutoFit/>
          </a:bodyPr>
          <a:lstStyle/>
          <a:p>
            <a:pPr>
              <a:lnSpc>
                <a:spcPts val="2600"/>
              </a:lnSpc>
            </a:pPr>
            <a:r>
              <a:rPr lang="zh-CN" altLang="en-US" sz="1600" b="1" dirty="0">
                <a:latin typeface="微软雅黑" panose="020B0503020204020204" pitchFamily="34" charset="-122"/>
                <a:ea typeface="微软雅黑" panose="020B0503020204020204" pitchFamily="34" charset="-122"/>
              </a:rPr>
              <a:t>　具有中国国籍，在</a:t>
            </a:r>
            <a:r>
              <a:rPr lang="en-US" altLang="zh-CN" sz="1600" b="1" dirty="0">
                <a:solidFill>
                  <a:srgbClr val="9E0000"/>
                </a:solidFill>
                <a:latin typeface="微软雅黑" panose="020B0503020204020204" pitchFamily="34" charset="-122"/>
                <a:ea typeface="微软雅黑" panose="020B0503020204020204" pitchFamily="34" charset="-122"/>
              </a:rPr>
              <a:t>2018</a:t>
            </a:r>
            <a:r>
              <a:rPr lang="zh-CN" altLang="en-US" sz="1600" b="1" dirty="0">
                <a:solidFill>
                  <a:srgbClr val="9E0000"/>
                </a:solidFill>
                <a:latin typeface="微软雅黑" panose="020B0503020204020204" pitchFamily="34" charset="-122"/>
                <a:ea typeface="微软雅黑" panose="020B0503020204020204" pitchFamily="34" charset="-122"/>
              </a:rPr>
              <a:t>年</a:t>
            </a:r>
            <a:r>
              <a:rPr lang="en-US" altLang="zh-CN" sz="1600" b="1" dirty="0">
                <a:solidFill>
                  <a:srgbClr val="9E0000"/>
                </a:solidFill>
                <a:latin typeface="微软雅黑" panose="020B0503020204020204" pitchFamily="34" charset="-122"/>
                <a:ea typeface="微软雅黑" panose="020B0503020204020204" pitchFamily="34" charset="-122"/>
              </a:rPr>
              <a:t>3</a:t>
            </a:r>
            <a:r>
              <a:rPr lang="zh-CN" altLang="en-US" sz="1600" b="1" dirty="0">
                <a:solidFill>
                  <a:srgbClr val="9E0000"/>
                </a:solidFill>
                <a:latin typeface="微软雅黑" panose="020B0503020204020204" pitchFamily="34" charset="-122"/>
                <a:ea typeface="微软雅黑" panose="020B0503020204020204" pitchFamily="34" charset="-122"/>
              </a:rPr>
              <a:t>月</a:t>
            </a:r>
            <a:r>
              <a:rPr lang="en-US" altLang="zh-CN" sz="1600" b="1" dirty="0">
                <a:solidFill>
                  <a:srgbClr val="9E0000"/>
                </a:solidFill>
                <a:latin typeface="微软雅黑" panose="020B0503020204020204" pitchFamily="34" charset="-122"/>
                <a:ea typeface="微软雅黑" panose="020B0503020204020204" pitchFamily="34" charset="-122"/>
              </a:rPr>
              <a:t>6</a:t>
            </a:r>
            <a:r>
              <a:rPr lang="zh-CN" altLang="en-US" sz="1600" b="1" dirty="0">
                <a:solidFill>
                  <a:srgbClr val="9E0000"/>
                </a:solidFill>
                <a:latin typeface="微软雅黑" panose="020B0503020204020204" pitchFamily="34" charset="-122"/>
                <a:ea typeface="微软雅黑" panose="020B0503020204020204" pitchFamily="34" charset="-122"/>
              </a:rPr>
              <a:t>日前全职在辽工作</a:t>
            </a:r>
            <a:r>
              <a:rPr lang="en-US" altLang="zh-CN" sz="1600" b="1" dirty="0">
                <a:solidFill>
                  <a:srgbClr val="9E0000"/>
                </a:solidFill>
                <a:latin typeface="微软雅黑" panose="020B0503020204020204" pitchFamily="34" charset="-122"/>
                <a:ea typeface="微软雅黑" panose="020B0503020204020204" pitchFamily="34" charset="-122"/>
              </a:rPr>
              <a:t>2</a:t>
            </a:r>
            <a:r>
              <a:rPr lang="zh-CN" altLang="en-US" sz="1600" b="1" dirty="0">
                <a:solidFill>
                  <a:srgbClr val="9E0000"/>
                </a:solidFill>
                <a:latin typeface="微软雅黑" panose="020B0503020204020204" pitchFamily="34" charset="-122"/>
                <a:ea typeface="微软雅黑" panose="020B0503020204020204" pitchFamily="34" charset="-122"/>
              </a:rPr>
              <a:t>年以上</a:t>
            </a:r>
            <a:r>
              <a:rPr lang="zh-CN" altLang="en-US" sz="1600" b="1" dirty="0">
                <a:latin typeface="微软雅黑" panose="020B0503020204020204" pitchFamily="34" charset="-122"/>
                <a:ea typeface="微软雅黑" panose="020B0503020204020204" pitchFamily="34" charset="-122"/>
              </a:rPr>
              <a:t>，坚持科学精神，恪守科学道德，品行端正。具体应符合下列条件： </a:t>
            </a:r>
          </a:p>
          <a:p>
            <a:pPr>
              <a:lnSpc>
                <a:spcPts val="2600"/>
              </a:lnSpc>
            </a:pPr>
            <a:r>
              <a:rPr lang="zh-CN" altLang="en-US" sz="1600" b="1" dirty="0">
                <a:latin typeface="微软雅黑" panose="020B0503020204020204" pitchFamily="34" charset="-122"/>
                <a:ea typeface="微软雅黑" panose="020B0503020204020204" pitchFamily="34" charset="-122"/>
              </a:rPr>
              <a:t>　</a:t>
            </a:r>
            <a:r>
              <a:rPr lang="en-US" altLang="zh-CN" sz="1600" b="1" dirty="0" smtClean="0">
                <a:latin typeface="微软雅黑" panose="020B0503020204020204" pitchFamily="34" charset="-122"/>
                <a:ea typeface="微软雅黑" panose="020B0503020204020204" pitchFamily="34" charset="-122"/>
              </a:rPr>
              <a:t>1</a:t>
            </a:r>
            <a:r>
              <a:rPr lang="en-US" altLang="zh-CN" sz="1600" b="1" dirty="0">
                <a:latin typeface="微软雅黑" panose="020B0503020204020204" pitchFamily="34" charset="-122"/>
                <a:ea typeface="微软雅黑" panose="020B0503020204020204" pitchFamily="34" charset="-122"/>
              </a:rPr>
              <a:t>.</a:t>
            </a:r>
            <a:r>
              <a:rPr lang="zh-CN" altLang="en-US" sz="1600" b="1" dirty="0">
                <a:solidFill>
                  <a:srgbClr val="9E0000"/>
                </a:solidFill>
                <a:latin typeface="微软雅黑" panose="020B0503020204020204" pitchFamily="34" charset="-122"/>
                <a:ea typeface="微软雅黑" panose="020B0503020204020204" pitchFamily="34" charset="-122"/>
              </a:rPr>
              <a:t>主持完成重大科技项目，引领相关产业和领域科技创新发展方向。 </a:t>
            </a:r>
          </a:p>
          <a:p>
            <a:pPr>
              <a:lnSpc>
                <a:spcPts val="2600"/>
              </a:lnSpc>
            </a:pPr>
            <a:r>
              <a:rPr lang="zh-CN" altLang="en-US" sz="1600" b="1" dirty="0">
                <a:latin typeface="微软雅黑" panose="020B0503020204020204" pitchFamily="34" charset="-122"/>
                <a:ea typeface="微软雅黑" panose="020B0503020204020204" pitchFamily="34" charset="-122"/>
              </a:rPr>
              <a:t>　</a:t>
            </a:r>
            <a:r>
              <a:rPr lang="en-US" altLang="zh-CN" sz="1600" b="1" dirty="0" smtClean="0">
                <a:latin typeface="微软雅黑" panose="020B0503020204020204" pitchFamily="34" charset="-122"/>
                <a:ea typeface="微软雅黑" panose="020B0503020204020204" pitchFamily="34" charset="-122"/>
              </a:rPr>
              <a:t>2</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研究方向符合我</a:t>
            </a:r>
            <a:r>
              <a:rPr lang="zh-CN" altLang="en-US" sz="1600" b="1" dirty="0">
                <a:solidFill>
                  <a:srgbClr val="9E0000"/>
                </a:solidFill>
                <a:latin typeface="微软雅黑" panose="020B0503020204020204" pitchFamily="34" charset="-122"/>
                <a:ea typeface="微软雅黑" panose="020B0503020204020204" pitchFamily="34" charset="-122"/>
              </a:rPr>
              <a:t>省重点产业发展方向</a:t>
            </a:r>
            <a:r>
              <a:rPr lang="zh-CN" altLang="en-US" sz="1600" b="1" dirty="0">
                <a:latin typeface="微软雅黑" panose="020B0503020204020204" pitchFamily="34" charset="-122"/>
                <a:ea typeface="微软雅黑" panose="020B0503020204020204" pitchFamily="34" charset="-122"/>
              </a:rPr>
              <a:t>，研究工作具有重大创新性和发展前景。 </a:t>
            </a:r>
          </a:p>
          <a:p>
            <a:pPr>
              <a:lnSpc>
                <a:spcPts val="2600"/>
              </a:lnSpc>
            </a:pPr>
            <a:r>
              <a:rPr lang="zh-CN" altLang="en-US" sz="1600" b="1" dirty="0">
                <a:latin typeface="微软雅黑" panose="020B0503020204020204" pitchFamily="34" charset="-122"/>
                <a:ea typeface="微软雅黑" panose="020B0503020204020204" pitchFamily="34" charset="-122"/>
              </a:rPr>
              <a:t>　</a:t>
            </a:r>
            <a:r>
              <a:rPr lang="en-US" altLang="zh-CN" sz="1600" b="1" dirty="0" smtClean="0">
                <a:latin typeface="微软雅黑" panose="020B0503020204020204" pitchFamily="34" charset="-122"/>
                <a:ea typeface="微软雅黑" panose="020B0503020204020204" pitchFamily="34" charset="-122"/>
              </a:rPr>
              <a:t>3</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已取得</a:t>
            </a:r>
            <a:r>
              <a:rPr lang="zh-CN" altLang="en-US" sz="1600" b="1" dirty="0">
                <a:solidFill>
                  <a:srgbClr val="9E0000"/>
                </a:solidFill>
                <a:latin typeface="微软雅黑" panose="020B0503020204020204" pitchFamily="34" charset="-122"/>
                <a:ea typeface="微软雅黑" panose="020B0503020204020204" pitchFamily="34" charset="-122"/>
              </a:rPr>
              <a:t>高水平创新性成果，</a:t>
            </a:r>
            <a:r>
              <a:rPr lang="zh-CN" altLang="en-US" sz="1600" b="1" dirty="0">
                <a:latin typeface="微软雅黑" panose="020B0503020204020204" pitchFamily="34" charset="-122"/>
                <a:ea typeface="微软雅黑" panose="020B0503020204020204" pitchFamily="34" charset="-122"/>
              </a:rPr>
              <a:t>在所在行业或领域业绩突出，具有较大的创新发展潜力，主要精力放在</a:t>
            </a:r>
            <a:r>
              <a:rPr lang="zh-CN" altLang="en-US" sz="1600" b="1" dirty="0">
                <a:solidFill>
                  <a:srgbClr val="9E0000"/>
                </a:solidFill>
                <a:latin typeface="微软雅黑" panose="020B0503020204020204" pitchFamily="34" charset="-122"/>
                <a:ea typeface="微软雅黑" panose="020B0503020204020204" pitchFamily="34" charset="-122"/>
              </a:rPr>
              <a:t>科研一线从事研究开发工作</a:t>
            </a:r>
            <a:r>
              <a:rPr lang="zh-CN" altLang="en-US" sz="1600" b="1" dirty="0">
                <a:latin typeface="微软雅黑" panose="020B0503020204020204" pitchFamily="34" charset="-122"/>
                <a:ea typeface="微软雅黑" panose="020B0503020204020204" pitchFamily="34" charset="-122"/>
              </a:rPr>
              <a:t>。 </a:t>
            </a:r>
          </a:p>
          <a:p>
            <a:pPr>
              <a:lnSpc>
                <a:spcPts val="2600"/>
              </a:lnSpc>
            </a:pPr>
            <a:r>
              <a:rPr lang="zh-CN" altLang="en-US" sz="1600" b="1" dirty="0">
                <a:latin typeface="微软雅黑" panose="020B0503020204020204" pitchFamily="34" charset="-122"/>
                <a:ea typeface="微软雅黑" panose="020B0503020204020204" pitchFamily="34" charset="-122"/>
              </a:rPr>
              <a:t>　</a:t>
            </a:r>
            <a:r>
              <a:rPr lang="en-US" altLang="zh-CN" sz="1600" b="1" dirty="0" smtClean="0">
                <a:latin typeface="微软雅黑" panose="020B0503020204020204" pitchFamily="34" charset="-122"/>
                <a:ea typeface="微软雅黑" panose="020B0503020204020204" pitchFamily="34" charset="-122"/>
              </a:rPr>
              <a:t>4</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具有较强的科研</a:t>
            </a:r>
            <a:r>
              <a:rPr lang="zh-CN" altLang="en-US" sz="1600" b="1" dirty="0">
                <a:solidFill>
                  <a:srgbClr val="9E0000"/>
                </a:solidFill>
                <a:latin typeface="微软雅黑" panose="020B0503020204020204" pitchFamily="34" charset="-122"/>
                <a:ea typeface="微软雅黑" panose="020B0503020204020204" pitchFamily="34" charset="-122"/>
              </a:rPr>
              <a:t>领军才能和团队组织管理能力</a:t>
            </a:r>
            <a:r>
              <a:rPr lang="zh-CN" altLang="en-US" sz="1600" b="1" dirty="0">
                <a:latin typeface="微软雅黑" panose="020B0503020204020204" pitchFamily="34" charset="-122"/>
                <a:ea typeface="微软雅黑" panose="020B0503020204020204" pitchFamily="34" charset="-122"/>
              </a:rPr>
              <a:t>。 </a:t>
            </a:r>
          </a:p>
          <a:p>
            <a:pPr>
              <a:lnSpc>
                <a:spcPts val="2600"/>
              </a:lnSpc>
            </a:pPr>
            <a:r>
              <a:rPr lang="zh-CN" altLang="en-US" sz="1600" b="1" dirty="0">
                <a:latin typeface="微软雅黑" panose="020B0503020204020204" pitchFamily="34" charset="-122"/>
                <a:ea typeface="微软雅黑" panose="020B0503020204020204" pitchFamily="34" charset="-122"/>
              </a:rPr>
              <a:t>　</a:t>
            </a:r>
            <a:r>
              <a:rPr lang="en-US" altLang="zh-CN" sz="1600" b="1" dirty="0" smtClean="0">
                <a:latin typeface="微软雅黑" panose="020B0503020204020204" pitchFamily="34" charset="-122"/>
                <a:ea typeface="微软雅黑" panose="020B0503020204020204" pitchFamily="34" charset="-122"/>
              </a:rPr>
              <a:t>5</a:t>
            </a:r>
            <a:r>
              <a:rPr lang="en-US" altLang="zh-CN" sz="1600" b="1" dirty="0">
                <a:latin typeface="微软雅黑" panose="020B0503020204020204" pitchFamily="34" charset="-122"/>
                <a:ea typeface="微软雅黑" panose="020B0503020204020204" pitchFamily="34" charset="-122"/>
              </a:rPr>
              <a:t>.</a:t>
            </a:r>
            <a:r>
              <a:rPr lang="zh-CN" altLang="en-US" sz="1600" b="1" dirty="0">
                <a:latin typeface="微软雅黑" panose="020B0503020204020204" pitchFamily="34" charset="-122"/>
                <a:ea typeface="微软雅黑" panose="020B0503020204020204" pitchFamily="34" charset="-122"/>
              </a:rPr>
              <a:t>具有博士学位或正高级专业技术职称（企业科技人才不受职称限制，并适当放宽学历要求）。 </a:t>
            </a:r>
          </a:p>
          <a:p>
            <a:pPr>
              <a:lnSpc>
                <a:spcPts val="2600"/>
              </a:lnSpc>
            </a:pPr>
            <a:r>
              <a:rPr lang="zh-CN" altLang="en-US" sz="1600" b="1" dirty="0">
                <a:latin typeface="微软雅黑" panose="020B0503020204020204" pitchFamily="34" charset="-122"/>
                <a:ea typeface="微软雅黑" panose="020B0503020204020204" pitchFamily="34" charset="-122"/>
              </a:rPr>
              <a:t>　</a:t>
            </a:r>
            <a:r>
              <a:rPr lang="en-US" altLang="zh-CN" sz="1600" b="1" dirty="0" smtClean="0">
                <a:latin typeface="微软雅黑" panose="020B0503020204020204" pitchFamily="34" charset="-122"/>
                <a:ea typeface="微软雅黑" panose="020B0503020204020204" pitchFamily="34" charset="-122"/>
              </a:rPr>
              <a:t>6</a:t>
            </a:r>
            <a:r>
              <a:rPr lang="en-US" altLang="zh-CN" sz="1600" b="1" dirty="0">
                <a:latin typeface="微软雅黑" panose="020B0503020204020204" pitchFamily="34" charset="-122"/>
                <a:ea typeface="微软雅黑" panose="020B0503020204020204" pitchFamily="34" charset="-122"/>
              </a:rPr>
              <a:t>. </a:t>
            </a:r>
            <a:r>
              <a:rPr lang="zh-CN" altLang="en-US" sz="1600" b="1" dirty="0">
                <a:latin typeface="微软雅黑" panose="020B0503020204020204" pitchFamily="34" charset="-122"/>
                <a:ea typeface="微软雅黑" panose="020B0503020204020204" pitchFamily="34" charset="-122"/>
              </a:rPr>
              <a:t>年龄一般应在</a:t>
            </a:r>
            <a:r>
              <a:rPr lang="en-US" altLang="zh-CN" sz="1600" b="1" dirty="0">
                <a:solidFill>
                  <a:srgbClr val="9E0000"/>
                </a:solidFill>
                <a:latin typeface="微软雅黑" panose="020B0503020204020204" pitchFamily="34" charset="-122"/>
                <a:ea typeface="微软雅黑" panose="020B0503020204020204" pitchFamily="34" charset="-122"/>
              </a:rPr>
              <a:t>55</a:t>
            </a:r>
            <a:r>
              <a:rPr lang="zh-CN" altLang="en-US" sz="1600" b="1" dirty="0">
                <a:solidFill>
                  <a:srgbClr val="9E0000"/>
                </a:solidFill>
                <a:latin typeface="微软雅黑" panose="020B0503020204020204" pitchFamily="34" charset="-122"/>
                <a:ea typeface="微软雅黑" panose="020B0503020204020204" pitchFamily="34" charset="-122"/>
              </a:rPr>
              <a:t>周岁</a:t>
            </a:r>
            <a:r>
              <a:rPr lang="zh-CN" altLang="en-US" sz="1600" b="1" dirty="0" smtClean="0">
                <a:solidFill>
                  <a:srgbClr val="9E0000"/>
                </a:solidFill>
                <a:latin typeface="微软雅黑" panose="020B0503020204020204" pitchFamily="34" charset="-122"/>
                <a:ea typeface="微软雅黑" panose="020B0503020204020204" pitchFamily="34" charset="-122"/>
              </a:rPr>
              <a:t>以下</a:t>
            </a:r>
            <a:r>
              <a:rPr lang="zh-CN" altLang="en-US" sz="1600" b="1" dirty="0">
                <a:solidFill>
                  <a:srgbClr val="9E0000"/>
                </a:solidFill>
                <a:latin typeface="微软雅黑" panose="020B0503020204020204" pitchFamily="34" charset="-122"/>
                <a:ea typeface="微软雅黑" panose="020B0503020204020204" pitchFamily="34" charset="-122"/>
              </a:rPr>
              <a:t>（</a:t>
            </a:r>
            <a:r>
              <a:rPr lang="en-US" altLang="zh-CN" sz="1600" b="1" dirty="0">
                <a:solidFill>
                  <a:srgbClr val="9E0000"/>
                </a:solidFill>
                <a:latin typeface="微软雅黑" panose="020B0503020204020204" pitchFamily="34" charset="-122"/>
                <a:ea typeface="微软雅黑" panose="020B0503020204020204" pitchFamily="34" charset="-122"/>
              </a:rPr>
              <a:t>1963</a:t>
            </a:r>
            <a:r>
              <a:rPr lang="zh-CN" altLang="en-US" sz="1600" b="1" dirty="0">
                <a:solidFill>
                  <a:srgbClr val="9E0000"/>
                </a:solidFill>
                <a:latin typeface="微软雅黑" panose="020B0503020204020204" pitchFamily="34" charset="-122"/>
                <a:ea typeface="微软雅黑" panose="020B0503020204020204" pitchFamily="34" charset="-122"/>
              </a:rPr>
              <a:t>年</a:t>
            </a:r>
            <a:r>
              <a:rPr lang="en-US" altLang="zh-CN" sz="1600" b="1" dirty="0">
                <a:solidFill>
                  <a:srgbClr val="9E0000"/>
                </a:solidFill>
                <a:latin typeface="微软雅黑" panose="020B0503020204020204" pitchFamily="34" charset="-122"/>
                <a:ea typeface="微软雅黑" panose="020B0503020204020204" pitchFamily="34" charset="-122"/>
              </a:rPr>
              <a:t>3</a:t>
            </a:r>
            <a:r>
              <a:rPr lang="zh-CN" altLang="en-US" sz="1600" b="1" dirty="0">
                <a:solidFill>
                  <a:srgbClr val="9E0000"/>
                </a:solidFill>
                <a:latin typeface="微软雅黑" panose="020B0503020204020204" pitchFamily="34" charset="-122"/>
                <a:ea typeface="微软雅黑" panose="020B0503020204020204" pitchFamily="34" charset="-122"/>
              </a:rPr>
              <a:t>月</a:t>
            </a:r>
            <a:r>
              <a:rPr lang="en-US" altLang="zh-CN" sz="1600" b="1" dirty="0">
                <a:solidFill>
                  <a:srgbClr val="9E0000"/>
                </a:solidFill>
                <a:latin typeface="微软雅黑" panose="020B0503020204020204" pitchFamily="34" charset="-122"/>
                <a:ea typeface="微软雅黑" panose="020B0503020204020204" pitchFamily="34" charset="-122"/>
              </a:rPr>
              <a:t>6</a:t>
            </a:r>
            <a:r>
              <a:rPr lang="zh-CN" altLang="en-US" sz="1600" b="1" dirty="0">
                <a:solidFill>
                  <a:srgbClr val="9E0000"/>
                </a:solidFill>
                <a:latin typeface="微软雅黑" panose="020B0503020204020204" pitchFamily="34" charset="-122"/>
                <a:ea typeface="微软雅黑" panose="020B0503020204020204" pitchFamily="34" charset="-122"/>
              </a:rPr>
              <a:t>日之后出生） </a:t>
            </a:r>
            <a:r>
              <a:rPr lang="zh-CN" altLang="en-US" sz="1600" b="1" dirty="0" smtClean="0">
                <a:latin typeface="微软雅黑" panose="020B0503020204020204" pitchFamily="34" charset="-122"/>
                <a:ea typeface="微软雅黑" panose="020B0503020204020204" pitchFamily="34" charset="-122"/>
              </a:rPr>
              <a:t>。 </a:t>
            </a:r>
            <a:endParaRPr lang="zh-CN" altLang="en-US" sz="1600" b="1" dirty="0">
              <a:latin typeface="微软雅黑" panose="020B0503020204020204" pitchFamily="34" charset="-122"/>
              <a:ea typeface="微软雅黑" panose="020B0503020204020204" pitchFamily="34" charset="-122"/>
            </a:endParaRPr>
          </a:p>
        </p:txBody>
      </p:sp>
      <p:sp>
        <p:nvSpPr>
          <p:cNvPr id="7" name="文本框 6"/>
          <p:cNvSpPr txBox="1"/>
          <p:nvPr/>
        </p:nvSpPr>
        <p:spPr>
          <a:xfrm>
            <a:off x="72584" y="4797152"/>
            <a:ext cx="3223592" cy="369332"/>
          </a:xfrm>
          <a:prstGeom prst="rect">
            <a:avLst/>
          </a:prstGeom>
          <a:solidFill>
            <a:schemeClr val="tx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a:t>推荐</a:t>
            </a:r>
            <a:r>
              <a:rPr lang="zh-CN" altLang="en-US" dirty="0" smtClean="0"/>
              <a:t>人选分析</a:t>
            </a:r>
            <a:endParaRPr lang="zh-CN" altLang="en-US" dirty="0"/>
          </a:p>
        </p:txBody>
      </p:sp>
      <p:sp>
        <p:nvSpPr>
          <p:cNvPr id="8" name="文本框 7"/>
          <p:cNvSpPr txBox="1"/>
          <p:nvPr/>
        </p:nvSpPr>
        <p:spPr>
          <a:xfrm>
            <a:off x="0" y="5229200"/>
            <a:ext cx="9144000" cy="400110"/>
          </a:xfrm>
          <a:prstGeom prst="rect">
            <a:avLst/>
          </a:prstGeom>
          <a:noFill/>
        </p:spPr>
        <p:txBody>
          <a:bodyPr wrap="square" rtlCol="0">
            <a:spAutoFit/>
          </a:bodyPr>
          <a:lstStyle>
            <a:defPPr>
              <a:defRPr lang="zh-CN"/>
            </a:defPPr>
            <a:lvl1pPr>
              <a:lnSpc>
                <a:spcPts val="2600"/>
              </a:lnSpc>
              <a:defRPr b="1">
                <a:latin typeface="微软雅黑" panose="020B0503020204020204" pitchFamily="34" charset="-122"/>
                <a:ea typeface="微软雅黑" panose="020B0503020204020204" pitchFamily="34" charset="-122"/>
              </a:defRPr>
            </a:lvl1pPr>
          </a:lstStyle>
          <a:p>
            <a:pPr>
              <a:lnSpc>
                <a:spcPts val="2400"/>
              </a:lnSpc>
            </a:pPr>
            <a:r>
              <a:rPr lang="zh-CN" altLang="en-US" sz="1600" spc="-60" dirty="0" smtClean="0"/>
              <a:t>综合</a:t>
            </a:r>
            <a:r>
              <a:rPr lang="zh-CN" altLang="en-US" sz="1600" spc="-60" dirty="0"/>
              <a:t>考虑名额及申报条件的限制、人选竞争力</a:t>
            </a:r>
            <a:r>
              <a:rPr lang="zh-CN" altLang="en-US" sz="1600" spc="-60" dirty="0" smtClean="0"/>
              <a:t>，我所申报不超过</a:t>
            </a:r>
            <a:r>
              <a:rPr lang="en-US" altLang="zh-CN" sz="1600" spc="-60" dirty="0" smtClean="0"/>
              <a:t>5</a:t>
            </a:r>
            <a:r>
              <a:rPr lang="zh-CN" altLang="en-US" sz="1600" spc="-60" dirty="0" smtClean="0"/>
              <a:t>人比较合适。</a:t>
            </a:r>
            <a:endParaRPr lang="zh-CN" altLang="en-US" sz="1600" spc="-60" dirty="0">
              <a:solidFill>
                <a:schemeClr val="tx2"/>
              </a:solidFill>
            </a:endParaRPr>
          </a:p>
        </p:txBody>
      </p:sp>
    </p:spTree>
    <p:extLst>
      <p:ext uri="{BB962C8B-B14F-4D97-AF65-F5344CB8AC3E}">
        <p14:creationId xmlns:p14="http://schemas.microsoft.com/office/powerpoint/2010/main" val="765416461"/>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7992690" cy="633413"/>
          </a:xfrm>
        </p:spPr>
        <p:txBody>
          <a:bodyPr>
            <a:noAutofit/>
          </a:bodyPr>
          <a:lstStyle/>
          <a:p>
            <a:r>
              <a:rPr lang="en-US" altLang="zh-CN" sz="2800" dirty="0" smtClean="0">
                <a:solidFill>
                  <a:srgbClr val="9E0000"/>
                </a:solidFill>
              </a:rPr>
              <a:t>2.2018</a:t>
            </a:r>
            <a:r>
              <a:rPr lang="zh-CN" altLang="en-US" sz="2800" dirty="0" smtClean="0">
                <a:solidFill>
                  <a:srgbClr val="9E0000"/>
                </a:solidFill>
              </a:rPr>
              <a:t>年度申报通知</a:t>
            </a:r>
            <a:r>
              <a:rPr lang="en-US" altLang="zh-CN" sz="2800" dirty="0">
                <a:solidFill>
                  <a:srgbClr val="9E0000"/>
                </a:solidFill>
              </a:rPr>
              <a:t>--</a:t>
            </a:r>
            <a:r>
              <a:rPr lang="zh-CN" altLang="en-US" sz="2800" dirty="0" smtClean="0">
                <a:solidFill>
                  <a:schemeClr val="tx2"/>
                </a:solidFill>
              </a:rPr>
              <a:t>高层次人才培养支持计划</a:t>
            </a:r>
          </a:p>
        </p:txBody>
      </p:sp>
      <p:sp>
        <p:nvSpPr>
          <p:cNvPr id="6" name="文本框 5"/>
          <p:cNvSpPr txBox="1"/>
          <p:nvPr/>
        </p:nvSpPr>
        <p:spPr>
          <a:xfrm>
            <a:off x="83424" y="1393741"/>
            <a:ext cx="1032192" cy="338554"/>
          </a:xfrm>
          <a:prstGeom prst="rect">
            <a:avLst/>
          </a:prstGeom>
          <a:solidFill>
            <a:schemeClr val="tx2"/>
          </a:solidFill>
        </p:spPr>
        <p:txBody>
          <a:bodyPr wrap="square" rtlCol="0">
            <a:spAutoFit/>
          </a:bodyPr>
          <a:lstStyle/>
          <a:p>
            <a:r>
              <a:rPr lang="zh-CN" altLang="en-US" sz="1600" b="1" dirty="0" smtClean="0">
                <a:solidFill>
                  <a:srgbClr val="FFFF00"/>
                </a:solidFill>
                <a:latin typeface="微软雅黑" panose="020B0503020204020204" pitchFamily="34" charset="-122"/>
                <a:ea typeface="微软雅黑" panose="020B0503020204020204" pitchFamily="34" charset="-122"/>
              </a:rPr>
              <a:t>申报条件</a:t>
            </a:r>
            <a:endParaRPr lang="zh-CN" altLang="en-US" sz="1600"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8388424"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3. </a:t>
            </a:r>
            <a:r>
              <a:rPr lang="zh-CN" altLang="en-US" sz="2000" b="1" dirty="0" smtClean="0">
                <a:solidFill>
                  <a:schemeClr val="bg1"/>
                </a:solidFill>
                <a:latin typeface="微软雅黑" panose="020B0503020204020204" pitchFamily="34" charset="-122"/>
                <a:ea typeface="微软雅黑" panose="020B0503020204020204" pitchFamily="34" charset="-122"/>
              </a:rPr>
              <a:t>百千万工程领军人才：本年度全省</a:t>
            </a:r>
            <a:r>
              <a:rPr lang="en-US" altLang="zh-CN" sz="2000" b="1" dirty="0" smtClean="0">
                <a:solidFill>
                  <a:schemeClr val="bg1"/>
                </a:solidFill>
                <a:latin typeface="微软雅黑" panose="020B0503020204020204" pitchFamily="34" charset="-122"/>
                <a:ea typeface="微软雅黑" panose="020B0503020204020204" pitchFamily="34" charset="-122"/>
              </a:rPr>
              <a:t>20</a:t>
            </a:r>
            <a:r>
              <a:rPr lang="zh-CN" altLang="en-US" sz="2000" b="1" dirty="0" smtClean="0">
                <a:solidFill>
                  <a:schemeClr val="bg1"/>
                </a:solidFill>
                <a:latin typeface="微软雅黑" panose="020B0503020204020204" pitchFamily="34" charset="-122"/>
                <a:ea typeface="微软雅黑" panose="020B0503020204020204" pitchFamily="34" charset="-122"/>
              </a:rPr>
              <a:t>个名额，经费支持额度</a:t>
            </a:r>
            <a:r>
              <a:rPr lang="en-US" altLang="zh-CN" sz="2000" b="1" dirty="0" smtClean="0">
                <a:solidFill>
                  <a:schemeClr val="bg1"/>
                </a:solidFill>
                <a:latin typeface="微软雅黑" panose="020B0503020204020204" pitchFamily="34" charset="-122"/>
                <a:ea typeface="微软雅黑" panose="020B0503020204020204" pitchFamily="34" charset="-122"/>
              </a:rPr>
              <a:t>20</a:t>
            </a:r>
            <a:r>
              <a:rPr lang="zh-CN" altLang="en-US" sz="2000" b="1" dirty="0" smtClean="0">
                <a:solidFill>
                  <a:schemeClr val="bg1"/>
                </a:solidFill>
                <a:latin typeface="微软雅黑" panose="020B0503020204020204" pitchFamily="34" charset="-122"/>
                <a:ea typeface="微软雅黑" panose="020B0503020204020204" pitchFamily="34" charset="-122"/>
              </a:rPr>
              <a:t>万</a:t>
            </a:r>
            <a:endParaRPr lang="en-US" altLang="zh-CN" sz="2000" b="1" dirty="0" smtClean="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0" y="1775906"/>
            <a:ext cx="9144000" cy="4965462"/>
          </a:xfrm>
          <a:prstGeom prst="rect">
            <a:avLst/>
          </a:prstGeom>
          <a:noFill/>
        </p:spPr>
        <p:txBody>
          <a:bodyPr wrap="square" rtlCol="0">
            <a:spAutoFit/>
          </a:bodyPr>
          <a:lstStyle/>
          <a:p>
            <a:pPr>
              <a:lnSpc>
                <a:spcPts val="2000"/>
              </a:lnSpc>
            </a:pPr>
            <a:r>
              <a:rPr lang="zh-CN" altLang="en-US" sz="1400" b="1" dirty="0" smtClean="0">
                <a:latin typeface="微软雅黑" panose="020B0503020204020204" pitchFamily="34" charset="-122"/>
                <a:ea typeface="微软雅黑" panose="020B0503020204020204" pitchFamily="34" charset="-122"/>
              </a:rPr>
              <a:t>    具有</a:t>
            </a:r>
            <a:r>
              <a:rPr lang="zh-CN" altLang="en-US" sz="1400" b="1" dirty="0">
                <a:latin typeface="微软雅黑" panose="020B0503020204020204" pitchFamily="34" charset="-122"/>
                <a:ea typeface="微软雅黑" panose="020B0503020204020204" pitchFamily="34" charset="-122"/>
              </a:rPr>
              <a:t>中国国籍</a:t>
            </a:r>
            <a:r>
              <a:rPr lang="zh-CN" altLang="en-US" sz="1400" b="1" dirty="0" smtClean="0">
                <a:latin typeface="微软雅黑" panose="020B0503020204020204" pitchFamily="34" charset="-122"/>
                <a:ea typeface="微软雅黑" panose="020B0503020204020204" pitchFamily="34" charset="-122"/>
              </a:rPr>
              <a:t>，热爱祖国，拥护中国共产党领导，遵纪守法，坚持科学精神，恪守科学道德，具有用于探索、不断创新的科学精神和良好的职业道德；学风朴实严谨，有强烈的事业心、较高的学术造诣和较强的组织协调能力。</a:t>
            </a:r>
            <a:endParaRPr lang="en-US" altLang="zh-CN" sz="1400" b="1" dirty="0">
              <a:latin typeface="微软雅黑" panose="020B0503020204020204" pitchFamily="34" charset="-122"/>
              <a:ea typeface="微软雅黑" panose="020B0503020204020204" pitchFamily="34" charset="-122"/>
            </a:endParaRPr>
          </a:p>
          <a:p>
            <a:pPr>
              <a:lnSpc>
                <a:spcPts val="2000"/>
              </a:lnSpc>
            </a:pPr>
            <a:r>
              <a:rPr lang="en-US" altLang="zh-CN" sz="1400" b="1" dirty="0" smtClean="0">
                <a:latin typeface="微软雅黑" panose="020B0503020204020204" pitchFamily="34" charset="-122"/>
                <a:ea typeface="微软雅黑" panose="020B0503020204020204" pitchFamily="34" charset="-122"/>
              </a:rPr>
              <a:t>  1. </a:t>
            </a:r>
            <a:r>
              <a:rPr lang="zh-CN" altLang="en-US" sz="1400" b="1" dirty="0" smtClean="0">
                <a:latin typeface="微软雅黑" panose="020B0503020204020204" pitchFamily="34" charset="-122"/>
                <a:ea typeface="微软雅黑" panose="020B0503020204020204" pitchFamily="34" charset="-122"/>
              </a:rPr>
              <a:t>年龄须在</a:t>
            </a:r>
            <a:r>
              <a:rPr lang="en-US" altLang="zh-CN" sz="1400" b="1" dirty="0" smtClean="0">
                <a:solidFill>
                  <a:srgbClr val="9E0000"/>
                </a:solidFill>
                <a:latin typeface="微软雅黑" panose="020B0503020204020204" pitchFamily="34" charset="-122"/>
                <a:ea typeface="微软雅黑" panose="020B0503020204020204" pitchFamily="34" charset="-122"/>
              </a:rPr>
              <a:t>50</a:t>
            </a:r>
            <a:r>
              <a:rPr lang="zh-CN" altLang="en-US" sz="1400" b="1" dirty="0" smtClean="0">
                <a:solidFill>
                  <a:srgbClr val="9E0000"/>
                </a:solidFill>
                <a:latin typeface="微软雅黑" panose="020B0503020204020204" pitchFamily="34" charset="-122"/>
                <a:ea typeface="微软雅黑" panose="020B0503020204020204" pitchFamily="34" charset="-122"/>
              </a:rPr>
              <a:t>周岁</a:t>
            </a:r>
            <a:r>
              <a:rPr lang="zh-CN" altLang="en-US" sz="1400" b="1" dirty="0">
                <a:solidFill>
                  <a:srgbClr val="9E0000"/>
                </a:solidFill>
                <a:latin typeface="微软雅黑" panose="020B0503020204020204" pitchFamily="34" charset="-122"/>
                <a:ea typeface="微软雅黑" panose="020B0503020204020204" pitchFamily="34" charset="-122"/>
              </a:rPr>
              <a:t>以下（</a:t>
            </a:r>
            <a:r>
              <a:rPr lang="en-US" altLang="zh-CN" sz="1400" b="1" dirty="0" smtClean="0">
                <a:solidFill>
                  <a:srgbClr val="9E0000"/>
                </a:solidFill>
                <a:latin typeface="微软雅黑" panose="020B0503020204020204" pitchFamily="34" charset="-122"/>
                <a:ea typeface="微软雅黑" panose="020B0503020204020204" pitchFamily="34" charset="-122"/>
              </a:rPr>
              <a:t>1968</a:t>
            </a:r>
            <a:r>
              <a:rPr lang="zh-CN" altLang="en-US" sz="1400" b="1" dirty="0" smtClean="0">
                <a:solidFill>
                  <a:srgbClr val="9E0000"/>
                </a:solidFill>
                <a:latin typeface="微软雅黑" panose="020B0503020204020204" pitchFamily="34" charset="-122"/>
                <a:ea typeface="微软雅黑" panose="020B0503020204020204" pitchFamily="34" charset="-122"/>
              </a:rPr>
              <a:t>年</a:t>
            </a:r>
            <a:r>
              <a:rPr lang="en-US" altLang="zh-CN" sz="1400" b="1" dirty="0">
                <a:solidFill>
                  <a:srgbClr val="9E0000"/>
                </a:solidFill>
                <a:latin typeface="微软雅黑" panose="020B0503020204020204" pitchFamily="34" charset="-122"/>
                <a:ea typeface="微软雅黑" panose="020B0503020204020204" pitchFamily="34" charset="-122"/>
              </a:rPr>
              <a:t>3</a:t>
            </a:r>
            <a:r>
              <a:rPr lang="zh-CN" altLang="en-US" sz="1400" b="1" dirty="0">
                <a:solidFill>
                  <a:srgbClr val="9E0000"/>
                </a:solidFill>
                <a:latin typeface="微软雅黑" panose="020B0503020204020204" pitchFamily="34" charset="-122"/>
                <a:ea typeface="微软雅黑" panose="020B0503020204020204" pitchFamily="34" charset="-122"/>
              </a:rPr>
              <a:t>月</a:t>
            </a:r>
            <a:r>
              <a:rPr lang="en-US" altLang="zh-CN" sz="1400" b="1" dirty="0">
                <a:solidFill>
                  <a:srgbClr val="9E0000"/>
                </a:solidFill>
                <a:latin typeface="微软雅黑" panose="020B0503020204020204" pitchFamily="34" charset="-122"/>
                <a:ea typeface="微软雅黑" panose="020B0503020204020204" pitchFamily="34" charset="-122"/>
              </a:rPr>
              <a:t>6</a:t>
            </a:r>
            <a:r>
              <a:rPr lang="zh-CN" altLang="en-US" sz="1400" b="1" dirty="0">
                <a:solidFill>
                  <a:srgbClr val="9E0000"/>
                </a:solidFill>
                <a:latin typeface="微软雅黑" panose="020B0503020204020204" pitchFamily="34" charset="-122"/>
                <a:ea typeface="微软雅黑" panose="020B0503020204020204" pitchFamily="34" charset="-122"/>
              </a:rPr>
              <a:t>日之后出生</a:t>
            </a:r>
            <a:r>
              <a:rPr lang="zh-CN" altLang="en-US" sz="1400" b="1" dirty="0" smtClean="0">
                <a:solidFill>
                  <a:srgbClr val="9E0000"/>
                </a:solidFill>
                <a:latin typeface="微软雅黑" panose="020B0503020204020204" pitchFamily="34" charset="-122"/>
                <a:ea typeface="微软雅黑" panose="020B0503020204020204" pitchFamily="34" charset="-122"/>
              </a:rPr>
              <a:t>）；</a:t>
            </a:r>
            <a:endParaRPr lang="en-US" altLang="zh-CN" sz="1400" b="1" dirty="0">
              <a:solidFill>
                <a:srgbClr val="9E0000"/>
              </a:solidFill>
              <a:latin typeface="微软雅黑" panose="020B0503020204020204" pitchFamily="34" charset="-122"/>
              <a:ea typeface="微软雅黑" panose="020B0503020204020204" pitchFamily="34" charset="-122"/>
            </a:endParaRPr>
          </a:p>
          <a:p>
            <a:pPr>
              <a:lnSpc>
                <a:spcPts val="2000"/>
              </a:lnSpc>
            </a:pPr>
            <a:r>
              <a:rPr lang="en-US" altLang="zh-CN" sz="1400" b="1" dirty="0" smtClean="0">
                <a:latin typeface="微软雅黑" panose="020B0503020204020204" pitchFamily="34" charset="-122"/>
                <a:ea typeface="微软雅黑" panose="020B0503020204020204" pitchFamily="34" charset="-122"/>
              </a:rPr>
              <a:t>  2. </a:t>
            </a:r>
            <a:r>
              <a:rPr lang="zh-CN" altLang="en-US" sz="1400" b="1" dirty="0" smtClean="0">
                <a:latin typeface="微软雅黑" panose="020B0503020204020204" pitchFamily="34" charset="-122"/>
                <a:ea typeface="微软雅黑" panose="020B0503020204020204" pitchFamily="34" charset="-122"/>
              </a:rPr>
              <a:t>具有高级专业技术职称；</a:t>
            </a:r>
            <a:endParaRPr lang="en-US" altLang="zh-CN" sz="1400" b="1" dirty="0" smtClean="0">
              <a:latin typeface="微软雅黑" panose="020B0503020204020204" pitchFamily="34" charset="-122"/>
              <a:ea typeface="微软雅黑" panose="020B0503020204020204" pitchFamily="34" charset="-122"/>
            </a:endParaRPr>
          </a:p>
          <a:p>
            <a:pPr>
              <a:lnSpc>
                <a:spcPts val="2000"/>
              </a:lnSpc>
            </a:pPr>
            <a:r>
              <a:rPr lang="zh-CN" altLang="en-US" sz="1400" b="1" dirty="0" smtClean="0">
                <a:latin typeface="微软雅黑" panose="020B0503020204020204" pitchFamily="34" charset="-122"/>
                <a:ea typeface="微软雅黑" panose="020B0503020204020204" pitchFamily="34" charset="-122"/>
              </a:rPr>
              <a:t>  </a:t>
            </a:r>
            <a:r>
              <a:rPr lang="en-US" altLang="zh-CN" sz="1400" b="1" dirty="0" smtClean="0">
                <a:latin typeface="微软雅黑" panose="020B0503020204020204" pitchFamily="34" charset="-122"/>
                <a:ea typeface="微软雅黑" panose="020B0503020204020204" pitchFamily="34" charset="-122"/>
              </a:rPr>
              <a:t>3</a:t>
            </a:r>
            <a:r>
              <a:rPr lang="en-US" altLang="zh-CN" sz="1400" b="1" dirty="0" smtClean="0">
                <a:solidFill>
                  <a:srgbClr val="C00000"/>
                </a:solidFill>
                <a:latin typeface="微软雅黑" panose="020B0503020204020204" pitchFamily="34" charset="-122"/>
                <a:ea typeface="微软雅黑" panose="020B0503020204020204" pitchFamily="34" charset="-122"/>
              </a:rPr>
              <a:t>. </a:t>
            </a:r>
            <a:r>
              <a:rPr lang="zh-CN" altLang="en-US" sz="1400" b="1" dirty="0" smtClean="0">
                <a:solidFill>
                  <a:srgbClr val="C00000"/>
                </a:solidFill>
                <a:latin typeface="微软雅黑" panose="020B0503020204020204" pitchFamily="34" charset="-122"/>
                <a:ea typeface="微软雅黑" panose="020B0503020204020204" pitchFamily="34" charset="-122"/>
              </a:rPr>
              <a:t>全职在辽工作</a:t>
            </a:r>
            <a:r>
              <a:rPr lang="en-US" altLang="zh-CN" sz="1400" b="1" dirty="0" smtClean="0">
                <a:solidFill>
                  <a:srgbClr val="C00000"/>
                </a:solidFill>
                <a:latin typeface="微软雅黑" panose="020B0503020204020204" pitchFamily="34" charset="-122"/>
                <a:ea typeface="微软雅黑" panose="020B0503020204020204" pitchFamily="34" charset="-122"/>
              </a:rPr>
              <a:t>2</a:t>
            </a:r>
            <a:r>
              <a:rPr lang="zh-CN" altLang="en-US" sz="1400" b="1" dirty="0" smtClean="0">
                <a:solidFill>
                  <a:srgbClr val="C00000"/>
                </a:solidFill>
                <a:latin typeface="微软雅黑" panose="020B0503020204020204" pitchFamily="34" charset="-122"/>
                <a:ea typeface="微软雅黑" panose="020B0503020204020204" pitchFamily="34" charset="-122"/>
              </a:rPr>
              <a:t>年以上（计算截止时间</a:t>
            </a:r>
            <a:r>
              <a:rPr lang="en-US" altLang="zh-CN" sz="1400" b="1" dirty="0" smtClean="0">
                <a:solidFill>
                  <a:srgbClr val="C00000"/>
                </a:solidFill>
                <a:latin typeface="微软雅黑" panose="020B0503020204020204" pitchFamily="34" charset="-122"/>
                <a:ea typeface="微软雅黑" panose="020B0503020204020204" pitchFamily="34" charset="-122"/>
              </a:rPr>
              <a:t>2018</a:t>
            </a:r>
            <a:r>
              <a:rPr lang="zh-CN" altLang="en-US" sz="1400" b="1" dirty="0" smtClean="0">
                <a:solidFill>
                  <a:srgbClr val="C00000"/>
                </a:solidFill>
                <a:latin typeface="微软雅黑" panose="020B0503020204020204" pitchFamily="34" charset="-122"/>
                <a:ea typeface="微软雅黑" panose="020B0503020204020204" pitchFamily="34" charset="-122"/>
              </a:rPr>
              <a:t>年</a:t>
            </a:r>
            <a:r>
              <a:rPr lang="en-US" altLang="zh-CN" sz="1400" b="1" dirty="0" smtClean="0">
                <a:solidFill>
                  <a:srgbClr val="C00000"/>
                </a:solidFill>
                <a:latin typeface="微软雅黑" panose="020B0503020204020204" pitchFamily="34" charset="-122"/>
                <a:ea typeface="微软雅黑" panose="020B0503020204020204" pitchFamily="34" charset="-122"/>
              </a:rPr>
              <a:t>3</a:t>
            </a:r>
            <a:r>
              <a:rPr lang="zh-CN" altLang="en-US" sz="1400" b="1" dirty="0" smtClean="0">
                <a:solidFill>
                  <a:srgbClr val="C00000"/>
                </a:solidFill>
                <a:latin typeface="微软雅黑" panose="020B0503020204020204" pitchFamily="34" charset="-122"/>
                <a:ea typeface="微软雅黑" panose="020B0503020204020204" pitchFamily="34" charset="-122"/>
              </a:rPr>
              <a:t>月</a:t>
            </a:r>
            <a:r>
              <a:rPr lang="en-US" altLang="zh-CN" sz="1400" b="1" dirty="0" smtClean="0">
                <a:solidFill>
                  <a:srgbClr val="C00000"/>
                </a:solidFill>
                <a:latin typeface="微软雅黑" panose="020B0503020204020204" pitchFamily="34" charset="-122"/>
                <a:ea typeface="微软雅黑" panose="020B0503020204020204" pitchFamily="34" charset="-122"/>
              </a:rPr>
              <a:t>6</a:t>
            </a:r>
            <a:r>
              <a:rPr lang="zh-CN" altLang="en-US" sz="1400" b="1" dirty="0" smtClean="0">
                <a:solidFill>
                  <a:srgbClr val="C00000"/>
                </a:solidFill>
                <a:latin typeface="微软雅黑" panose="020B0503020204020204" pitchFamily="34" charset="-122"/>
                <a:ea typeface="微软雅黑" panose="020B0503020204020204" pitchFamily="34" charset="-122"/>
              </a:rPr>
              <a:t>日）；</a:t>
            </a:r>
            <a:endParaRPr lang="en-US" altLang="zh-CN" sz="1400" b="1" dirty="0" smtClean="0">
              <a:solidFill>
                <a:srgbClr val="C00000"/>
              </a:solidFill>
              <a:latin typeface="微软雅黑" panose="020B0503020204020204" pitchFamily="34" charset="-122"/>
              <a:ea typeface="微软雅黑" panose="020B0503020204020204" pitchFamily="34" charset="-122"/>
            </a:endParaRPr>
          </a:p>
          <a:p>
            <a:pPr>
              <a:lnSpc>
                <a:spcPts val="2000"/>
              </a:lnSpc>
            </a:pPr>
            <a:r>
              <a:rPr lang="zh-CN" altLang="en-US" sz="1400" b="1" dirty="0" smtClean="0">
                <a:latin typeface="微软雅黑" panose="020B0503020204020204" pitchFamily="34" charset="-122"/>
                <a:ea typeface="微软雅黑" panose="020B0503020204020204" pitchFamily="34" charset="-122"/>
              </a:rPr>
              <a:t>  </a:t>
            </a:r>
            <a:r>
              <a:rPr lang="en-US" altLang="zh-CN" sz="1400" b="1" dirty="0" smtClean="0">
                <a:latin typeface="微软雅黑" panose="020B0503020204020204" pitchFamily="34" charset="-122"/>
                <a:ea typeface="微软雅黑" panose="020B0503020204020204" pitchFamily="34" charset="-122"/>
              </a:rPr>
              <a:t>4. </a:t>
            </a:r>
            <a:r>
              <a:rPr lang="zh-CN" altLang="en-US" sz="1400" b="1" dirty="0" smtClean="0">
                <a:solidFill>
                  <a:srgbClr val="C00000"/>
                </a:solidFill>
                <a:latin typeface="微软雅黑" panose="020B0503020204020204" pitchFamily="34" charset="-122"/>
                <a:ea typeface="微软雅黑" panose="020B0503020204020204" pitchFamily="34" charset="-122"/>
              </a:rPr>
              <a:t>入选“百”层次人选资格满三年</a:t>
            </a:r>
            <a:r>
              <a:rPr lang="zh-CN" altLang="en-US" sz="1400" b="1" dirty="0" smtClean="0">
                <a:latin typeface="微软雅黑" panose="020B0503020204020204" pitchFamily="34" charset="-122"/>
                <a:ea typeface="微软雅黑" panose="020B0503020204020204" pitchFamily="34" charset="-122"/>
              </a:rPr>
              <a:t>（</a:t>
            </a:r>
            <a:r>
              <a:rPr lang="zh-CN" altLang="en-US" sz="1400" b="1" dirty="0" smtClean="0">
                <a:solidFill>
                  <a:schemeClr val="tx2"/>
                </a:solidFill>
                <a:latin typeface="微软雅黑" panose="020B0503020204020204" pitchFamily="34" charset="-122"/>
                <a:ea typeface="微软雅黑" panose="020B0503020204020204" pitchFamily="34" charset="-122"/>
              </a:rPr>
              <a:t>新近引进未入选过“百”层次人选的高层次人才或业绩贡献特别突出的人才，经同意也可申报</a:t>
            </a:r>
            <a:r>
              <a:rPr lang="zh-CN" altLang="en-US" sz="1400" b="1" dirty="0" smtClean="0">
                <a:latin typeface="微软雅黑" panose="020B0503020204020204" pitchFamily="34" charset="-122"/>
                <a:ea typeface="微软雅黑" panose="020B0503020204020204" pitchFamily="34" charset="-122"/>
              </a:rPr>
              <a:t>）</a:t>
            </a:r>
            <a:endParaRPr lang="zh-CN" altLang="en-US" sz="1400" b="1" dirty="0">
              <a:latin typeface="微软雅黑" panose="020B0503020204020204" pitchFamily="34" charset="-122"/>
              <a:ea typeface="微软雅黑" panose="020B0503020204020204" pitchFamily="34" charset="-122"/>
            </a:endParaRPr>
          </a:p>
          <a:p>
            <a:pPr>
              <a:lnSpc>
                <a:spcPts val="2000"/>
              </a:lnSpc>
            </a:pPr>
            <a:r>
              <a:rPr lang="zh-CN" altLang="en-US" sz="1400" b="1" dirty="0">
                <a:latin typeface="微软雅黑" panose="020B0503020204020204" pitchFamily="34" charset="-122"/>
                <a:ea typeface="微软雅黑" panose="020B0503020204020204" pitchFamily="34" charset="-122"/>
              </a:rPr>
              <a:t>　</a:t>
            </a:r>
            <a:r>
              <a:rPr lang="en-US" altLang="zh-CN" sz="1400" b="1" dirty="0" smtClean="0">
                <a:latin typeface="微软雅黑" panose="020B0503020204020204" pitchFamily="34" charset="-122"/>
                <a:ea typeface="微软雅黑" panose="020B0503020204020204" pitchFamily="34" charset="-122"/>
              </a:rPr>
              <a:t>5</a:t>
            </a:r>
            <a:r>
              <a:rPr lang="en-US" altLang="zh-CN" sz="1400" b="1" dirty="0">
                <a:latin typeface="微软雅黑" panose="020B0503020204020204" pitchFamily="34" charset="-122"/>
                <a:ea typeface="微软雅黑" panose="020B0503020204020204" pitchFamily="34" charset="-122"/>
              </a:rPr>
              <a:t>.</a:t>
            </a:r>
            <a:r>
              <a:rPr lang="zh-CN" altLang="en-US" sz="1400" b="1" dirty="0">
                <a:latin typeface="微软雅黑" panose="020B0503020204020204" pitchFamily="34" charset="-122"/>
                <a:ea typeface="微软雅黑" panose="020B0503020204020204" pitchFamily="34" charset="-122"/>
              </a:rPr>
              <a:t>具有</a:t>
            </a:r>
            <a:r>
              <a:rPr lang="zh-CN" altLang="en-US" sz="1400" b="1" dirty="0">
                <a:solidFill>
                  <a:srgbClr val="9E0000"/>
                </a:solidFill>
                <a:latin typeface="微软雅黑" panose="020B0503020204020204" pitchFamily="34" charset="-122"/>
                <a:ea typeface="微软雅黑" panose="020B0503020204020204" pitchFamily="34" charset="-122"/>
              </a:rPr>
              <a:t>博士学位或正高级专业技术</a:t>
            </a:r>
            <a:r>
              <a:rPr lang="zh-CN" altLang="en-US" sz="1400" b="1" dirty="0" smtClean="0">
                <a:solidFill>
                  <a:srgbClr val="9E0000"/>
                </a:solidFill>
                <a:latin typeface="微软雅黑" panose="020B0503020204020204" pitchFamily="34" charset="-122"/>
                <a:ea typeface="微软雅黑" panose="020B0503020204020204" pitchFamily="34" charset="-122"/>
              </a:rPr>
              <a:t>职称。</a:t>
            </a:r>
            <a:endParaRPr lang="en-US" altLang="zh-CN" sz="1400" b="1" dirty="0" smtClean="0">
              <a:solidFill>
                <a:srgbClr val="9E0000"/>
              </a:solidFill>
              <a:latin typeface="微软雅黑" panose="020B0503020204020204" pitchFamily="34" charset="-122"/>
              <a:ea typeface="微软雅黑" panose="020B0503020204020204" pitchFamily="34" charset="-122"/>
            </a:endParaRPr>
          </a:p>
          <a:p>
            <a:pPr>
              <a:lnSpc>
                <a:spcPts val="2000"/>
              </a:lnSpc>
            </a:pPr>
            <a:r>
              <a:rPr lang="zh-CN" altLang="en-US" sz="1400" b="1" dirty="0" smtClean="0">
                <a:latin typeface="微软雅黑" panose="020B0503020204020204" pitchFamily="34" charset="-122"/>
                <a:ea typeface="微软雅黑" panose="020B0503020204020204" pitchFamily="34" charset="-122"/>
              </a:rPr>
              <a:t>具备以下学术条件之一：</a:t>
            </a:r>
            <a:endParaRPr lang="en-US" altLang="zh-CN" sz="1400" b="1" dirty="0" smtClean="0">
              <a:latin typeface="微软雅黑" panose="020B0503020204020204" pitchFamily="34" charset="-122"/>
              <a:ea typeface="微软雅黑" panose="020B0503020204020204" pitchFamily="34" charset="-122"/>
            </a:endParaRPr>
          </a:p>
          <a:p>
            <a:pPr>
              <a:lnSpc>
                <a:spcPts val="2000"/>
              </a:lnSpc>
            </a:pPr>
            <a:r>
              <a:rPr lang="zh-CN" altLang="en-US" sz="1400" b="1" dirty="0" smtClean="0">
                <a:latin typeface="微软雅黑" panose="020B0503020204020204" pitchFamily="34" charset="-122"/>
                <a:ea typeface="微软雅黑" panose="020B0503020204020204" pitchFamily="34" charset="-122"/>
              </a:rPr>
              <a:t>  </a:t>
            </a:r>
            <a:r>
              <a:rPr lang="en-US" altLang="zh-CN" sz="1400" b="1" dirty="0" smtClean="0">
                <a:latin typeface="微软雅黑" panose="020B0503020204020204" pitchFamily="34" charset="-122"/>
                <a:ea typeface="微软雅黑" panose="020B0503020204020204" pitchFamily="34" charset="-122"/>
              </a:rPr>
              <a:t>1. </a:t>
            </a:r>
            <a:r>
              <a:rPr lang="zh-CN" altLang="en-US" sz="1400" b="1" dirty="0" smtClean="0">
                <a:latin typeface="微软雅黑" panose="020B0503020204020204" pitchFamily="34" charset="-122"/>
                <a:ea typeface="微软雅黑" panose="020B0503020204020204" pitchFamily="34" charset="-122"/>
              </a:rPr>
              <a:t>学术技术水平处于</a:t>
            </a:r>
            <a:r>
              <a:rPr lang="zh-CN" altLang="en-US" sz="1400" b="1" dirty="0" smtClean="0">
                <a:solidFill>
                  <a:srgbClr val="9E0000"/>
                </a:solidFill>
                <a:latin typeface="微软雅黑" panose="020B0503020204020204" pitchFamily="34" charset="-122"/>
                <a:ea typeface="微软雅黑" panose="020B0503020204020204" pitchFamily="34" charset="-122"/>
              </a:rPr>
              <a:t>国内领先地位，</a:t>
            </a:r>
            <a:r>
              <a:rPr lang="zh-CN" altLang="en-US" sz="1400" b="1" dirty="0" smtClean="0">
                <a:latin typeface="微软雅黑" panose="020B0503020204020204" pitchFamily="34" charset="-122"/>
                <a:ea typeface="微软雅黑" panose="020B0503020204020204" pitchFamily="34" charset="-122"/>
              </a:rPr>
              <a:t>能够引领重大理论与实践问题的研究和关键领域攻关。</a:t>
            </a:r>
            <a:endParaRPr lang="en-US" altLang="zh-CN" sz="1400" b="1" dirty="0" smtClean="0">
              <a:latin typeface="微软雅黑" panose="020B0503020204020204" pitchFamily="34" charset="-122"/>
              <a:ea typeface="微软雅黑" panose="020B0503020204020204" pitchFamily="34" charset="-122"/>
            </a:endParaRPr>
          </a:p>
          <a:p>
            <a:pPr>
              <a:lnSpc>
                <a:spcPts val="2000"/>
              </a:lnSpc>
            </a:pPr>
            <a:r>
              <a:rPr lang="zh-CN" altLang="en-US" sz="1400" b="1" dirty="0" smtClean="0">
                <a:latin typeface="微软雅黑" panose="020B0503020204020204" pitchFamily="34" charset="-122"/>
                <a:ea typeface="微软雅黑" panose="020B0503020204020204" pitchFamily="34" charset="-122"/>
              </a:rPr>
              <a:t>  </a:t>
            </a:r>
            <a:r>
              <a:rPr lang="en-US" altLang="zh-CN" sz="1400" b="1" dirty="0" smtClean="0">
                <a:latin typeface="微软雅黑" panose="020B0503020204020204" pitchFamily="34" charset="-122"/>
                <a:ea typeface="微软雅黑" panose="020B0503020204020204" pitchFamily="34" charset="-122"/>
              </a:rPr>
              <a:t>2. </a:t>
            </a:r>
            <a:r>
              <a:rPr lang="zh-CN" altLang="en-US" sz="1400" b="1" dirty="0" smtClean="0">
                <a:latin typeface="微软雅黑" panose="020B0503020204020204" pitchFamily="34" charset="-122"/>
                <a:ea typeface="微软雅黑" panose="020B0503020204020204" pitchFamily="34" charset="-122"/>
              </a:rPr>
              <a:t>潜心基础研究，揭示自然规律和社会发展规律，能够提供新知识、新原理、新方法，对学科发展具有重要推动作用。</a:t>
            </a:r>
            <a:endParaRPr lang="en-US" altLang="zh-CN" sz="1400" b="1" dirty="0">
              <a:latin typeface="微软雅黑" panose="020B0503020204020204" pitchFamily="34" charset="-122"/>
              <a:ea typeface="微软雅黑" panose="020B0503020204020204" pitchFamily="34" charset="-122"/>
            </a:endParaRPr>
          </a:p>
          <a:p>
            <a:pPr>
              <a:lnSpc>
                <a:spcPts val="2000"/>
              </a:lnSpc>
            </a:pPr>
            <a:r>
              <a:rPr lang="en-US" altLang="zh-CN" sz="1400" b="1" dirty="0" smtClean="0">
                <a:latin typeface="微软雅黑" panose="020B0503020204020204" pitchFamily="34" charset="-122"/>
                <a:ea typeface="微软雅黑" panose="020B0503020204020204" pitchFamily="34" charset="-122"/>
              </a:rPr>
              <a:t>  3. </a:t>
            </a:r>
            <a:r>
              <a:rPr lang="zh-CN" altLang="en-US" sz="1400" b="1" dirty="0" smtClean="0">
                <a:latin typeface="微软雅黑" panose="020B0503020204020204" pitchFamily="34" charset="-122"/>
                <a:ea typeface="微软雅黑" panose="020B0503020204020204" pitchFamily="34" charset="-122"/>
              </a:rPr>
              <a:t>具有作为</a:t>
            </a:r>
            <a:r>
              <a:rPr lang="zh-CN" altLang="en-US" sz="1400" b="1" dirty="0" smtClean="0">
                <a:solidFill>
                  <a:srgbClr val="9E0000"/>
                </a:solidFill>
                <a:latin typeface="微软雅黑" panose="020B0503020204020204" pitchFamily="34" charset="-122"/>
                <a:ea typeface="微软雅黑" panose="020B0503020204020204" pitchFamily="34" charset="-122"/>
              </a:rPr>
              <a:t>主要团队负责人</a:t>
            </a:r>
            <a:r>
              <a:rPr lang="zh-CN" altLang="en-US" sz="1400" b="1" dirty="0" smtClean="0">
                <a:latin typeface="微软雅黑" panose="020B0503020204020204" pitchFamily="34" charset="-122"/>
                <a:ea typeface="微软雅黑" panose="020B0503020204020204" pitchFamily="34" charset="-122"/>
              </a:rPr>
              <a:t>承担重大基础研究课题、重点科研任务等经历。</a:t>
            </a:r>
            <a:endParaRPr lang="en-US" altLang="zh-CN" sz="1400" b="1" dirty="0">
              <a:latin typeface="微软雅黑" panose="020B0503020204020204" pitchFamily="34" charset="-122"/>
              <a:ea typeface="微软雅黑" panose="020B0503020204020204" pitchFamily="34" charset="-122"/>
            </a:endParaRPr>
          </a:p>
          <a:p>
            <a:pPr>
              <a:lnSpc>
                <a:spcPts val="2000"/>
              </a:lnSpc>
            </a:pPr>
            <a:r>
              <a:rPr lang="en-US" altLang="zh-CN" sz="1400" b="1" dirty="0" smtClean="0">
                <a:latin typeface="微软雅黑" panose="020B0503020204020204" pitchFamily="34" charset="-122"/>
                <a:ea typeface="微软雅黑" panose="020B0503020204020204" pitchFamily="34" charset="-122"/>
              </a:rPr>
              <a:t>  4. </a:t>
            </a:r>
            <a:r>
              <a:rPr lang="zh-CN" altLang="en-US" sz="1400" b="1" dirty="0" smtClean="0">
                <a:latin typeface="微软雅黑" panose="020B0503020204020204" pitchFamily="34" charset="-122"/>
                <a:ea typeface="微软雅黑" panose="020B0503020204020204" pitchFamily="34" charset="-122"/>
              </a:rPr>
              <a:t>在</a:t>
            </a:r>
            <a:r>
              <a:rPr lang="zh-CN" altLang="en-US" sz="1400" b="1" dirty="0" smtClean="0">
                <a:solidFill>
                  <a:srgbClr val="9E0000"/>
                </a:solidFill>
                <a:latin typeface="微软雅黑" panose="020B0503020204020204" pitchFamily="34" charset="-122"/>
                <a:ea typeface="微软雅黑" panose="020B0503020204020204" pitchFamily="34" charset="-122"/>
              </a:rPr>
              <a:t>辽宁优势产业、关键领域、重点行业拥有核心技术</a:t>
            </a:r>
            <a:r>
              <a:rPr lang="zh-CN" altLang="en-US" sz="1400" b="1" dirty="0" smtClean="0">
                <a:latin typeface="微软雅黑" panose="020B0503020204020204" pitchFamily="34" charset="-122"/>
                <a:ea typeface="微软雅黑" panose="020B0503020204020204" pitchFamily="34" charset="-122"/>
              </a:rPr>
              <a:t>，对拥有自主知识产权的科技成果进行转化，在引领新兴业态、领域发展中做出重大贡献，取得良好经济和社会效益。</a:t>
            </a:r>
            <a:endParaRPr lang="en-US" altLang="zh-CN" sz="1400" b="1" dirty="0">
              <a:latin typeface="微软雅黑" panose="020B0503020204020204" pitchFamily="34" charset="-122"/>
              <a:ea typeface="微软雅黑" panose="020B0503020204020204" pitchFamily="34" charset="-122"/>
            </a:endParaRPr>
          </a:p>
          <a:p>
            <a:pPr>
              <a:lnSpc>
                <a:spcPts val="2000"/>
              </a:lnSpc>
            </a:pPr>
            <a:r>
              <a:rPr lang="en-US" altLang="zh-CN" sz="1400" b="1" dirty="0" smtClean="0">
                <a:latin typeface="微软雅黑" panose="020B0503020204020204" pitchFamily="34" charset="-122"/>
                <a:ea typeface="微软雅黑" panose="020B0503020204020204" pitchFamily="34" charset="-122"/>
              </a:rPr>
              <a:t>  5. </a:t>
            </a:r>
            <a:r>
              <a:rPr lang="zh-CN" altLang="en-US" sz="1400" b="1" dirty="0" smtClean="0">
                <a:latin typeface="微软雅黑" panose="020B0503020204020204" pitchFamily="34" charset="-122"/>
                <a:ea typeface="微软雅黑" panose="020B0503020204020204" pitchFamily="34" charset="-122"/>
              </a:rPr>
              <a:t>在</a:t>
            </a:r>
            <a:r>
              <a:rPr lang="zh-CN" altLang="en-US" sz="1400" b="1" dirty="0" smtClean="0">
                <a:solidFill>
                  <a:srgbClr val="9E0000"/>
                </a:solidFill>
                <a:latin typeface="微软雅黑" panose="020B0503020204020204" pitchFamily="34" charset="-122"/>
                <a:ea typeface="微软雅黑" panose="020B0503020204020204" pitchFamily="34" charset="-122"/>
              </a:rPr>
              <a:t>地方经济社会发展重点领域、优势产业、特色产业学术技术领军人才以及其他在经济建设和社会发展中做出突出贡献</a:t>
            </a:r>
            <a:r>
              <a:rPr lang="zh-CN" altLang="en-US" sz="1400" b="1" dirty="0" smtClean="0">
                <a:latin typeface="微软雅黑" panose="020B0503020204020204" pitchFamily="34" charset="-122"/>
                <a:ea typeface="微软雅黑" panose="020B0503020204020204" pitchFamily="34" charset="-122"/>
              </a:rPr>
              <a:t>、取得重要成果、具有重大影响力，且具有较大发展潜力的中青年学术技术带头人。</a:t>
            </a:r>
            <a:endParaRPr lang="en-US" altLang="zh-CN" sz="1400" b="1" dirty="0">
              <a:latin typeface="微软雅黑" panose="020B0503020204020204" pitchFamily="34" charset="-122"/>
              <a:ea typeface="微软雅黑" panose="020B0503020204020204" pitchFamily="34" charset="-122"/>
            </a:endParaRPr>
          </a:p>
          <a:p>
            <a:pPr>
              <a:lnSpc>
                <a:spcPts val="2000"/>
              </a:lnSpc>
            </a:pPr>
            <a:r>
              <a:rPr lang="en-US" altLang="zh-CN" sz="1400" b="1" dirty="0" smtClean="0">
                <a:solidFill>
                  <a:srgbClr val="9E0000"/>
                </a:solidFill>
                <a:latin typeface="微软雅黑" panose="020B0503020204020204" pitchFamily="34" charset="-122"/>
                <a:ea typeface="微软雅黑" panose="020B0503020204020204" pitchFamily="34" charset="-122"/>
              </a:rPr>
              <a:t>  6. </a:t>
            </a:r>
            <a:r>
              <a:rPr lang="zh-CN" altLang="en-US" sz="1400" b="1" dirty="0" smtClean="0">
                <a:solidFill>
                  <a:srgbClr val="9E0000"/>
                </a:solidFill>
                <a:latin typeface="微软雅黑" panose="020B0503020204020204" pitchFamily="34" charset="-122"/>
                <a:ea typeface="微软雅黑" panose="020B0503020204020204" pitchFamily="34" charset="-122"/>
              </a:rPr>
              <a:t>近</a:t>
            </a:r>
            <a:r>
              <a:rPr lang="en-US" altLang="zh-CN" sz="1400" b="1" dirty="0" smtClean="0">
                <a:solidFill>
                  <a:srgbClr val="9E0000"/>
                </a:solidFill>
                <a:latin typeface="微软雅黑" panose="020B0503020204020204" pitchFamily="34" charset="-122"/>
                <a:ea typeface="微软雅黑" panose="020B0503020204020204" pitchFamily="34" charset="-122"/>
              </a:rPr>
              <a:t>5</a:t>
            </a:r>
            <a:r>
              <a:rPr lang="zh-CN" altLang="en-US" sz="1400" b="1" dirty="0" smtClean="0">
                <a:solidFill>
                  <a:srgbClr val="9E0000"/>
                </a:solidFill>
                <a:latin typeface="微软雅黑" panose="020B0503020204020204" pitchFamily="34" charset="-122"/>
                <a:ea typeface="微软雅黑" panose="020B0503020204020204" pitchFamily="34" charset="-122"/>
              </a:rPr>
              <a:t>年内获得国家、省部级重要人才荣誉，作为主要完成人的项目、成果获得省部级以上重要奖励的人员可优先推荐。</a:t>
            </a:r>
            <a:endParaRPr lang="zh-CN" altLang="en-US" sz="1400" b="1" dirty="0">
              <a:solidFill>
                <a:srgbClr val="9E0000"/>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28116546"/>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7992690" cy="633413"/>
          </a:xfrm>
        </p:spPr>
        <p:txBody>
          <a:bodyPr>
            <a:noAutofit/>
          </a:bodyPr>
          <a:lstStyle/>
          <a:p>
            <a:r>
              <a:rPr lang="en-US" altLang="zh-CN" sz="2800" dirty="0" smtClean="0">
                <a:solidFill>
                  <a:srgbClr val="9E0000"/>
                </a:solidFill>
              </a:rPr>
              <a:t>2.2018</a:t>
            </a:r>
            <a:r>
              <a:rPr lang="zh-CN" altLang="en-US" sz="2800" dirty="0" smtClean="0">
                <a:solidFill>
                  <a:srgbClr val="9E0000"/>
                </a:solidFill>
              </a:rPr>
              <a:t>年度申报通知</a:t>
            </a:r>
            <a:r>
              <a:rPr lang="en-US" altLang="zh-CN" sz="2800" dirty="0">
                <a:solidFill>
                  <a:srgbClr val="9E0000"/>
                </a:solidFill>
              </a:rPr>
              <a:t>--</a:t>
            </a:r>
            <a:r>
              <a:rPr lang="zh-CN" altLang="en-US" sz="2800" dirty="0" smtClean="0">
                <a:solidFill>
                  <a:schemeClr val="tx2"/>
                </a:solidFill>
              </a:rPr>
              <a:t>高层次人才培养支持计划</a:t>
            </a:r>
          </a:p>
        </p:txBody>
      </p:sp>
      <p:sp>
        <p:nvSpPr>
          <p:cNvPr id="6" name="文本框 5"/>
          <p:cNvSpPr txBox="1"/>
          <p:nvPr/>
        </p:nvSpPr>
        <p:spPr>
          <a:xfrm>
            <a:off x="83424" y="1463578"/>
            <a:ext cx="3264440"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推荐人选分析及推荐工作建议</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7812360"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3. </a:t>
            </a:r>
            <a:r>
              <a:rPr lang="zh-CN" altLang="en-US" sz="2000" b="1" dirty="0" smtClean="0">
                <a:solidFill>
                  <a:schemeClr val="bg1"/>
                </a:solidFill>
                <a:latin typeface="微软雅黑" panose="020B0503020204020204" pitchFamily="34" charset="-122"/>
                <a:ea typeface="微软雅黑" panose="020B0503020204020204" pitchFamily="34" charset="-122"/>
              </a:rPr>
              <a:t>百千万工程领军人才：</a:t>
            </a:r>
            <a:r>
              <a:rPr lang="zh-CN" altLang="en-US" sz="2000" b="1" dirty="0">
                <a:solidFill>
                  <a:schemeClr val="bg1"/>
                </a:solidFill>
                <a:latin typeface="微软雅黑" panose="020B0503020204020204" pitchFamily="34" charset="-122"/>
                <a:ea typeface="微软雅黑" panose="020B0503020204020204" pitchFamily="34" charset="-122"/>
              </a:rPr>
              <a:t>本年度全省</a:t>
            </a:r>
            <a:r>
              <a:rPr lang="en-US" altLang="zh-CN" sz="2000" b="1" dirty="0">
                <a:solidFill>
                  <a:schemeClr val="bg1"/>
                </a:solidFill>
                <a:latin typeface="微软雅黑" panose="020B0503020204020204" pitchFamily="34" charset="-122"/>
                <a:ea typeface="微软雅黑" panose="020B0503020204020204" pitchFamily="34" charset="-122"/>
              </a:rPr>
              <a:t>20</a:t>
            </a:r>
            <a:r>
              <a:rPr lang="zh-CN" altLang="en-US" sz="2000" b="1" dirty="0">
                <a:solidFill>
                  <a:schemeClr val="bg1"/>
                </a:solidFill>
                <a:latin typeface="微软雅黑" panose="020B0503020204020204" pitchFamily="34" charset="-122"/>
                <a:ea typeface="微软雅黑" panose="020B0503020204020204" pitchFamily="34" charset="-122"/>
              </a:rPr>
              <a:t>个名额，经费支持额度</a:t>
            </a:r>
            <a:r>
              <a:rPr lang="en-US" altLang="zh-CN" sz="2000" b="1" dirty="0">
                <a:solidFill>
                  <a:schemeClr val="bg1"/>
                </a:solidFill>
                <a:latin typeface="微软雅黑" panose="020B0503020204020204" pitchFamily="34" charset="-122"/>
                <a:ea typeface="微软雅黑" panose="020B0503020204020204" pitchFamily="34" charset="-122"/>
              </a:rPr>
              <a:t>20</a:t>
            </a:r>
            <a:r>
              <a:rPr lang="zh-CN" altLang="en-US" sz="2000" b="1" dirty="0">
                <a:solidFill>
                  <a:schemeClr val="bg1"/>
                </a:solidFill>
                <a:latin typeface="微软雅黑" panose="020B0503020204020204" pitchFamily="34" charset="-122"/>
                <a:ea typeface="微软雅黑" panose="020B0503020204020204" pitchFamily="34" charset="-122"/>
              </a:rPr>
              <a:t>万</a:t>
            </a:r>
            <a:endParaRPr lang="en-US" altLang="zh-CN" sz="2000" b="1" dirty="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0" y="1775906"/>
            <a:ext cx="9144000" cy="327397"/>
          </a:xfrm>
          <a:prstGeom prst="rect">
            <a:avLst/>
          </a:prstGeom>
          <a:noFill/>
        </p:spPr>
        <p:txBody>
          <a:bodyPr wrap="square" rtlCol="0">
            <a:spAutoFit/>
          </a:bodyPr>
          <a:lstStyle/>
          <a:p>
            <a:pPr>
              <a:lnSpc>
                <a:spcPts val="2000"/>
              </a:lnSpc>
            </a:pPr>
            <a:r>
              <a:rPr lang="zh-CN" altLang="en-US" sz="1400" b="1" dirty="0" smtClean="0">
                <a:latin typeface="微软雅黑" panose="020B0503020204020204" pitchFamily="34" charset="-122"/>
                <a:ea typeface="微软雅黑" panose="020B0503020204020204" pitchFamily="34" charset="-122"/>
              </a:rPr>
              <a:t>    </a:t>
            </a:r>
            <a:endParaRPr lang="zh-CN" altLang="en-US" sz="1400" b="1" dirty="0">
              <a:solidFill>
                <a:srgbClr val="9E0000"/>
              </a:solidFill>
              <a:latin typeface="微软雅黑" panose="020B0503020204020204" pitchFamily="34" charset="-122"/>
              <a:ea typeface="微软雅黑" panose="020B0503020204020204" pitchFamily="34" charset="-122"/>
            </a:endParaRPr>
          </a:p>
        </p:txBody>
      </p:sp>
      <p:sp>
        <p:nvSpPr>
          <p:cNvPr id="2" name="文本框 1"/>
          <p:cNvSpPr txBox="1"/>
          <p:nvPr/>
        </p:nvSpPr>
        <p:spPr>
          <a:xfrm>
            <a:off x="83424" y="1988840"/>
            <a:ext cx="9025080" cy="2477601"/>
          </a:xfrm>
          <a:prstGeom prst="rect">
            <a:avLst/>
          </a:prstGeom>
          <a:noFill/>
        </p:spPr>
        <p:txBody>
          <a:bodyPr wrap="square" rtlCol="0">
            <a:spAutoFit/>
          </a:bodyPr>
          <a:lstStyle/>
          <a:p>
            <a:pPr>
              <a:lnSpc>
                <a:spcPts val="3000"/>
              </a:lnSpc>
              <a:spcBef>
                <a:spcPts val="600"/>
              </a:spcBef>
              <a:spcAft>
                <a:spcPts val="600"/>
              </a:spcAft>
            </a:pPr>
            <a:r>
              <a:rPr lang="en-US" altLang="zh-CN" b="1" dirty="0" smtClean="0">
                <a:latin typeface="微软雅黑" panose="020B0503020204020204" pitchFamily="34" charset="-122"/>
                <a:ea typeface="微软雅黑" panose="020B0503020204020204" pitchFamily="34" charset="-122"/>
              </a:rPr>
              <a:t>1. </a:t>
            </a:r>
            <a:r>
              <a:rPr lang="zh-CN" altLang="en-US" b="1" dirty="0" smtClean="0">
                <a:latin typeface="微软雅黑" panose="020B0503020204020204" pitchFamily="34" charset="-122"/>
                <a:ea typeface="微软雅黑" panose="020B0503020204020204" pitchFamily="34" charset="-122"/>
              </a:rPr>
              <a:t>我所入选省“百千万”百层次人选满三年且年龄</a:t>
            </a:r>
            <a:r>
              <a:rPr lang="en-US" altLang="zh-CN" b="1" dirty="0" smtClean="0">
                <a:latin typeface="微软雅黑" panose="020B0503020204020204" pitchFamily="34" charset="-122"/>
                <a:ea typeface="微软雅黑" panose="020B0503020204020204" pitchFamily="34" charset="-122"/>
              </a:rPr>
              <a:t>50</a:t>
            </a:r>
            <a:r>
              <a:rPr lang="zh-CN" altLang="en-US" b="1" dirty="0" smtClean="0">
                <a:latin typeface="微软雅黑" panose="020B0503020204020204" pitchFamily="34" charset="-122"/>
                <a:ea typeface="微软雅黑" panose="020B0503020204020204" pitchFamily="34" charset="-122"/>
              </a:rPr>
              <a:t>周岁以下人员有</a:t>
            </a:r>
            <a:r>
              <a:rPr lang="en-US" altLang="zh-CN" b="1" dirty="0" smtClean="0">
                <a:latin typeface="微软雅黑" panose="020B0503020204020204" pitchFamily="34" charset="-122"/>
                <a:ea typeface="微软雅黑" panose="020B0503020204020204" pitchFamily="34" charset="-122"/>
              </a:rPr>
              <a:t>12</a:t>
            </a:r>
            <a:r>
              <a:rPr lang="zh-CN" altLang="en-US" b="1" dirty="0" smtClean="0">
                <a:latin typeface="微软雅黑" panose="020B0503020204020204" pitchFamily="34" charset="-122"/>
                <a:ea typeface="微软雅黑" panose="020B0503020204020204" pitchFamily="34" charset="-122"/>
              </a:rPr>
              <a:t>人。</a:t>
            </a:r>
            <a:endParaRPr lang="en-US" altLang="zh-CN" b="1" dirty="0" smtClean="0">
              <a:solidFill>
                <a:srgbClr val="9E0000"/>
              </a:solidFill>
              <a:latin typeface="微软雅黑" panose="020B0503020204020204" pitchFamily="34" charset="-122"/>
              <a:ea typeface="微软雅黑" panose="020B0503020204020204" pitchFamily="34" charset="-122"/>
            </a:endParaRPr>
          </a:p>
          <a:p>
            <a:pPr>
              <a:lnSpc>
                <a:spcPts val="3000"/>
              </a:lnSpc>
              <a:spcBef>
                <a:spcPts val="600"/>
              </a:spcBef>
              <a:spcAft>
                <a:spcPts val="600"/>
              </a:spcAft>
            </a:pPr>
            <a:r>
              <a:rPr lang="en-US" altLang="zh-CN" b="1" dirty="0" smtClean="0">
                <a:latin typeface="微软雅黑" panose="020B0503020204020204" pitchFamily="34" charset="-122"/>
                <a:ea typeface="微软雅黑" panose="020B0503020204020204" pitchFamily="34" charset="-122"/>
              </a:rPr>
              <a:t>2. </a:t>
            </a:r>
            <a:r>
              <a:rPr lang="zh-CN" altLang="en-US" b="1" dirty="0" smtClean="0">
                <a:latin typeface="微软雅黑" panose="020B0503020204020204" pitchFamily="34" charset="-122"/>
                <a:ea typeface="微软雅黑" panose="020B0503020204020204" pitchFamily="34" charset="-122"/>
              </a:rPr>
              <a:t>由于人社厅规定</a:t>
            </a:r>
            <a:r>
              <a:rPr lang="zh-CN" altLang="en-US" b="1" dirty="0" smtClean="0">
                <a:solidFill>
                  <a:schemeClr val="tx2"/>
                </a:solidFill>
                <a:latin typeface="微软雅黑" panose="020B0503020204020204" pitchFamily="34" charset="-122"/>
                <a:ea typeface="微软雅黑" panose="020B0503020204020204" pitchFamily="34" charset="-122"/>
              </a:rPr>
              <a:t>“</a:t>
            </a:r>
            <a:r>
              <a:rPr lang="zh-CN" altLang="en-US" b="1" dirty="0">
                <a:solidFill>
                  <a:schemeClr val="tx2"/>
                </a:solidFill>
                <a:latin typeface="微软雅黑" panose="020B0503020204020204" pitchFamily="34" charset="-122"/>
                <a:ea typeface="微软雅黑" panose="020B0503020204020204" pitchFamily="34" charset="-122"/>
              </a:rPr>
              <a:t>新近引进未入选</a:t>
            </a:r>
            <a:r>
              <a:rPr lang="zh-CN" altLang="en-US" b="1" dirty="0" smtClean="0">
                <a:solidFill>
                  <a:schemeClr val="tx2"/>
                </a:solidFill>
                <a:latin typeface="微软雅黑" panose="020B0503020204020204" pitchFamily="34" charset="-122"/>
                <a:ea typeface="微软雅黑" panose="020B0503020204020204" pitchFamily="34" charset="-122"/>
              </a:rPr>
              <a:t>过‘百’层次</a:t>
            </a:r>
            <a:r>
              <a:rPr lang="zh-CN" altLang="en-US" b="1" dirty="0">
                <a:solidFill>
                  <a:schemeClr val="tx2"/>
                </a:solidFill>
                <a:latin typeface="微软雅黑" panose="020B0503020204020204" pitchFamily="34" charset="-122"/>
                <a:ea typeface="微软雅黑" panose="020B0503020204020204" pitchFamily="34" charset="-122"/>
              </a:rPr>
              <a:t>人选的高层次人才或业绩贡献特别突出的人才，经同意也可申报</a:t>
            </a:r>
            <a:r>
              <a:rPr lang="zh-CN" altLang="en-US" b="1" dirty="0" smtClean="0">
                <a:solidFill>
                  <a:schemeClr val="tx2"/>
                </a:solidFill>
                <a:latin typeface="微软雅黑" panose="020B0503020204020204" pitchFamily="34" charset="-122"/>
                <a:ea typeface="微软雅黑" panose="020B0503020204020204" pitchFamily="34" charset="-122"/>
              </a:rPr>
              <a:t>”。</a:t>
            </a:r>
            <a:endParaRPr lang="en-US" altLang="zh-CN" b="1" dirty="0" smtClean="0">
              <a:solidFill>
                <a:schemeClr val="tx2"/>
              </a:solidFill>
              <a:latin typeface="微软雅黑" panose="020B0503020204020204" pitchFamily="34" charset="-122"/>
              <a:ea typeface="微软雅黑" panose="020B0503020204020204" pitchFamily="34" charset="-122"/>
            </a:endParaRPr>
          </a:p>
          <a:p>
            <a:pPr>
              <a:lnSpc>
                <a:spcPts val="3000"/>
              </a:lnSpc>
              <a:spcBef>
                <a:spcPts val="600"/>
              </a:spcBef>
              <a:spcAft>
                <a:spcPts val="600"/>
              </a:spcAft>
            </a:pPr>
            <a:r>
              <a:rPr lang="en-US" altLang="zh-CN" b="1" dirty="0" smtClean="0">
                <a:solidFill>
                  <a:schemeClr val="tx2"/>
                </a:solidFill>
                <a:latin typeface="微软雅黑" panose="020B0503020204020204" pitchFamily="34" charset="-122"/>
                <a:ea typeface="微软雅黑" panose="020B0503020204020204" pitchFamily="34" charset="-122"/>
              </a:rPr>
              <a:t>3. </a:t>
            </a:r>
            <a:r>
              <a:rPr lang="zh-CN" altLang="en-US" b="1" dirty="0" smtClean="0">
                <a:solidFill>
                  <a:schemeClr val="tx2"/>
                </a:solidFill>
                <a:latin typeface="微软雅黑" panose="020B0503020204020204" pitchFamily="34" charset="-122"/>
                <a:ea typeface="微软雅黑" panose="020B0503020204020204" pitchFamily="34" charset="-122"/>
              </a:rPr>
              <a:t>我所推荐不超过</a:t>
            </a:r>
            <a:r>
              <a:rPr lang="en-US" altLang="zh-CN" b="1" dirty="0" smtClean="0">
                <a:solidFill>
                  <a:schemeClr val="tx2"/>
                </a:solidFill>
                <a:latin typeface="微软雅黑" panose="020B0503020204020204" pitchFamily="34" charset="-122"/>
                <a:ea typeface="微软雅黑" panose="020B0503020204020204" pitchFamily="34" charset="-122"/>
              </a:rPr>
              <a:t>5</a:t>
            </a:r>
            <a:r>
              <a:rPr lang="zh-CN" altLang="en-US" b="1" dirty="0" smtClean="0">
                <a:solidFill>
                  <a:schemeClr val="tx2"/>
                </a:solidFill>
                <a:latin typeface="微软雅黑" panose="020B0503020204020204" pitchFamily="34" charset="-122"/>
                <a:ea typeface="微软雅黑" panose="020B0503020204020204" pitchFamily="34" charset="-122"/>
              </a:rPr>
              <a:t>人比较合适。</a:t>
            </a:r>
            <a:endParaRPr lang="en-US" altLang="zh-CN" b="1" dirty="0" smtClean="0">
              <a:solidFill>
                <a:schemeClr val="tx2"/>
              </a:solidFill>
              <a:latin typeface="微软雅黑" panose="020B0503020204020204" pitchFamily="34" charset="-122"/>
              <a:ea typeface="微软雅黑" panose="020B0503020204020204" pitchFamily="34" charset="-122"/>
            </a:endParaRPr>
          </a:p>
          <a:p>
            <a:pPr>
              <a:lnSpc>
                <a:spcPts val="3000"/>
              </a:lnSpc>
              <a:spcBef>
                <a:spcPts val="600"/>
              </a:spcBef>
              <a:spcAft>
                <a:spcPts val="600"/>
              </a:spcAft>
            </a:pPr>
            <a:r>
              <a:rPr lang="en-US" altLang="zh-CN" b="1" dirty="0" smtClean="0">
                <a:solidFill>
                  <a:schemeClr val="tx2"/>
                </a:solidFill>
                <a:latin typeface="微软雅黑" panose="020B0503020204020204" pitchFamily="34" charset="-122"/>
                <a:ea typeface="微软雅黑" panose="020B0503020204020204" pitchFamily="34" charset="-122"/>
              </a:rPr>
              <a:t>4.</a:t>
            </a:r>
            <a:r>
              <a:rPr lang="zh-CN" altLang="en-US" b="1" dirty="0" smtClean="0">
                <a:latin typeface="微软雅黑" panose="020B0503020204020204" pitchFamily="34" charset="-122"/>
                <a:ea typeface="微软雅黑" panose="020B0503020204020204" pitchFamily="34" charset="-122"/>
              </a:rPr>
              <a:t>入选省“百千万”百层次人选也可能满足申报“领军人才”</a:t>
            </a:r>
            <a:r>
              <a:rPr lang="zh-CN" altLang="en-US" b="1" dirty="0" smtClean="0">
                <a:solidFill>
                  <a:schemeClr val="tx2"/>
                </a:solidFill>
                <a:latin typeface="微软雅黑" panose="020B0503020204020204" pitchFamily="34" charset="-122"/>
                <a:ea typeface="微软雅黑" panose="020B0503020204020204" pitchFamily="34" charset="-122"/>
              </a:rPr>
              <a:t>，尊重个人选择。</a:t>
            </a:r>
            <a:endParaRPr lang="zh-CN" altLang="en-US" b="1" dirty="0">
              <a:solidFill>
                <a:schemeClr val="tx2"/>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399071944"/>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9750" y="188640"/>
            <a:ext cx="7992690" cy="633413"/>
          </a:xfrm>
        </p:spPr>
        <p:txBody>
          <a:bodyPr>
            <a:noAutofit/>
          </a:bodyPr>
          <a:lstStyle/>
          <a:p>
            <a:r>
              <a:rPr lang="en-US" altLang="zh-CN" sz="2800" dirty="0" smtClean="0">
                <a:solidFill>
                  <a:srgbClr val="9E0000"/>
                </a:solidFill>
              </a:rPr>
              <a:t>2.2018</a:t>
            </a:r>
            <a:r>
              <a:rPr lang="zh-CN" altLang="en-US" sz="2800" dirty="0" smtClean="0">
                <a:solidFill>
                  <a:srgbClr val="9E0000"/>
                </a:solidFill>
              </a:rPr>
              <a:t>年度申报通知</a:t>
            </a:r>
            <a:r>
              <a:rPr lang="en-US" altLang="zh-CN" sz="2800" dirty="0">
                <a:solidFill>
                  <a:srgbClr val="9E0000"/>
                </a:solidFill>
              </a:rPr>
              <a:t>--</a:t>
            </a:r>
            <a:r>
              <a:rPr lang="zh-CN" altLang="en-US" sz="2800" dirty="0" smtClean="0">
                <a:solidFill>
                  <a:schemeClr val="tx2"/>
                </a:solidFill>
              </a:rPr>
              <a:t>高层次人才培养支持计划</a:t>
            </a:r>
          </a:p>
        </p:txBody>
      </p:sp>
      <p:sp>
        <p:nvSpPr>
          <p:cNvPr id="6" name="文本框 5"/>
          <p:cNvSpPr txBox="1"/>
          <p:nvPr/>
        </p:nvSpPr>
        <p:spPr>
          <a:xfrm>
            <a:off x="83424" y="1513866"/>
            <a:ext cx="1152128" cy="369332"/>
          </a:xfrm>
          <a:prstGeom prst="rect">
            <a:avLst/>
          </a:prstGeom>
          <a:solidFill>
            <a:schemeClr val="tx2"/>
          </a:solidFill>
        </p:spPr>
        <p:txBody>
          <a:bodyPr wrap="square" rtlCol="0">
            <a:spAutoFit/>
          </a:bodyPr>
          <a:lstStyle/>
          <a:p>
            <a:r>
              <a:rPr lang="zh-CN" altLang="en-US" b="1" dirty="0" smtClean="0">
                <a:solidFill>
                  <a:srgbClr val="FFFF00"/>
                </a:solidFill>
                <a:latin typeface="微软雅黑" panose="020B0503020204020204" pitchFamily="34" charset="-122"/>
                <a:ea typeface="微软雅黑" panose="020B0503020204020204" pitchFamily="34" charset="-122"/>
              </a:rPr>
              <a:t>申报条件</a:t>
            </a:r>
            <a:endParaRPr lang="zh-CN" altLang="en-US" b="1" dirty="0">
              <a:solidFill>
                <a:srgbClr val="FFFF00"/>
              </a:solidFill>
              <a:latin typeface="微软雅黑" panose="020B0503020204020204" pitchFamily="34" charset="-122"/>
              <a:ea typeface="微软雅黑" panose="020B0503020204020204" pitchFamily="34" charset="-122"/>
            </a:endParaRPr>
          </a:p>
        </p:txBody>
      </p:sp>
      <p:sp>
        <p:nvSpPr>
          <p:cNvPr id="4" name="文本框 3"/>
          <p:cNvSpPr txBox="1"/>
          <p:nvPr/>
        </p:nvSpPr>
        <p:spPr>
          <a:xfrm>
            <a:off x="0" y="921172"/>
            <a:ext cx="7740352" cy="400110"/>
          </a:xfrm>
          <a:prstGeom prst="rect">
            <a:avLst/>
          </a:prstGeom>
          <a:solidFill>
            <a:schemeClr val="accent2">
              <a:lumMod val="75000"/>
            </a:schemeClr>
          </a:solidFill>
        </p:spPr>
        <p:txBody>
          <a:bodyPr wrap="square" rtlCol="0">
            <a:spAutoFit/>
          </a:bodyPr>
          <a:lstStyle/>
          <a:p>
            <a:r>
              <a:rPr lang="en-US" altLang="zh-CN" sz="2000" b="1" dirty="0" smtClean="0">
                <a:solidFill>
                  <a:schemeClr val="bg1"/>
                </a:solidFill>
                <a:latin typeface="微软雅黑" panose="020B0503020204020204" pitchFamily="34" charset="-122"/>
                <a:ea typeface="微软雅黑" panose="020B0503020204020204" pitchFamily="34" charset="-122"/>
              </a:rPr>
              <a:t>4. </a:t>
            </a:r>
            <a:r>
              <a:rPr lang="zh-CN" altLang="en-US" sz="2000" b="1" dirty="0" smtClean="0">
                <a:solidFill>
                  <a:schemeClr val="bg1"/>
                </a:solidFill>
                <a:latin typeface="微软雅黑" panose="020B0503020204020204" pitchFamily="34" charset="-122"/>
                <a:ea typeface="微软雅黑" panose="020B0503020204020204" pitchFamily="34" charset="-122"/>
              </a:rPr>
              <a:t>青年拔尖人才：</a:t>
            </a:r>
            <a:r>
              <a:rPr lang="zh-CN" altLang="en-US" sz="2000" b="1" dirty="0">
                <a:solidFill>
                  <a:schemeClr val="bg1"/>
                </a:solidFill>
                <a:latin typeface="微软雅黑" panose="020B0503020204020204" pitchFamily="34" charset="-122"/>
                <a:ea typeface="微软雅黑" panose="020B0503020204020204" pitchFamily="34" charset="-122"/>
              </a:rPr>
              <a:t>本年度全省无具体名额要求，经费支持</a:t>
            </a:r>
            <a:r>
              <a:rPr lang="zh-CN" altLang="en-US" sz="2000" b="1" dirty="0" smtClean="0">
                <a:solidFill>
                  <a:schemeClr val="bg1"/>
                </a:solidFill>
                <a:latin typeface="微软雅黑" panose="020B0503020204020204" pitchFamily="34" charset="-122"/>
                <a:ea typeface="微软雅黑" panose="020B0503020204020204" pitchFamily="34" charset="-122"/>
              </a:rPr>
              <a:t>额度</a:t>
            </a:r>
            <a:r>
              <a:rPr lang="en-US" altLang="zh-CN" sz="2000" b="1" dirty="0" smtClean="0">
                <a:solidFill>
                  <a:schemeClr val="bg1"/>
                </a:solidFill>
                <a:latin typeface="微软雅黑" panose="020B0503020204020204" pitchFamily="34" charset="-122"/>
                <a:ea typeface="微软雅黑" panose="020B0503020204020204" pitchFamily="34" charset="-122"/>
              </a:rPr>
              <a:t>50</a:t>
            </a:r>
            <a:r>
              <a:rPr lang="zh-CN" altLang="en-US" sz="2000" b="1" dirty="0">
                <a:solidFill>
                  <a:schemeClr val="bg1"/>
                </a:solidFill>
                <a:latin typeface="微软雅黑" panose="020B0503020204020204" pitchFamily="34" charset="-122"/>
                <a:ea typeface="微软雅黑" panose="020B0503020204020204" pitchFamily="34" charset="-122"/>
              </a:rPr>
              <a:t>万</a:t>
            </a:r>
            <a:endParaRPr lang="en-US" altLang="zh-CN" sz="2000" b="1" dirty="0">
              <a:solidFill>
                <a:schemeClr val="bg1"/>
              </a:solidFill>
              <a:latin typeface="微软雅黑" panose="020B0503020204020204" pitchFamily="34" charset="-122"/>
              <a:ea typeface="微软雅黑" panose="020B0503020204020204" pitchFamily="34" charset="-122"/>
            </a:endParaRPr>
          </a:p>
        </p:txBody>
      </p:sp>
      <p:sp>
        <p:nvSpPr>
          <p:cNvPr id="5" name="文本框 4"/>
          <p:cNvSpPr txBox="1"/>
          <p:nvPr/>
        </p:nvSpPr>
        <p:spPr>
          <a:xfrm>
            <a:off x="32147" y="1933746"/>
            <a:ext cx="9007896" cy="1631216"/>
          </a:xfrm>
          <a:prstGeom prst="rect">
            <a:avLst/>
          </a:prstGeom>
          <a:noFill/>
        </p:spPr>
        <p:txBody>
          <a:bodyPr wrap="square" rtlCol="0">
            <a:spAutoFit/>
          </a:bodyPr>
          <a:lstStyle/>
          <a:p>
            <a:pPr>
              <a:lnSpc>
                <a:spcPts val="3000"/>
              </a:lnSpc>
            </a:pPr>
            <a:r>
              <a:rPr lang="en-US" altLang="zh-CN" b="1" dirty="0">
                <a:latin typeface="微软雅黑" panose="020B0503020204020204" pitchFamily="34" charset="-122"/>
                <a:ea typeface="微软雅黑" panose="020B0503020204020204" pitchFamily="34" charset="-122"/>
              </a:rPr>
              <a:t>1</a:t>
            </a:r>
            <a:r>
              <a:rPr lang="en-US" altLang="zh-CN" b="1" dirty="0" smtClean="0">
                <a:latin typeface="微软雅黑" panose="020B0503020204020204" pitchFamily="34" charset="-122"/>
                <a:ea typeface="微软雅黑" panose="020B0503020204020204" pitchFamily="34" charset="-122"/>
              </a:rPr>
              <a:t>. </a:t>
            </a:r>
            <a:r>
              <a:rPr lang="zh-CN" altLang="en-US" b="1" dirty="0" smtClean="0">
                <a:latin typeface="微软雅黑" panose="020B0503020204020204" pitchFamily="34" charset="-122"/>
                <a:ea typeface="微软雅黑" panose="020B0503020204020204" pitchFamily="34" charset="-122"/>
              </a:rPr>
              <a:t>在</a:t>
            </a:r>
            <a:r>
              <a:rPr lang="zh-CN" altLang="en-US" b="1" dirty="0">
                <a:latin typeface="微软雅黑" panose="020B0503020204020204" pitchFamily="34" charset="-122"/>
                <a:ea typeface="微软雅黑" panose="020B0503020204020204" pitchFamily="34" charset="-122"/>
              </a:rPr>
              <a:t>自然科学、工程技术、哲学社会科学和文化艺术重点领域</a:t>
            </a:r>
            <a:r>
              <a:rPr lang="zh-CN" altLang="en-US" b="1" dirty="0">
                <a:solidFill>
                  <a:srgbClr val="9E0000"/>
                </a:solidFill>
                <a:latin typeface="微软雅黑" panose="020B0503020204020204" pitchFamily="34" charset="-122"/>
                <a:ea typeface="微软雅黑" panose="020B0503020204020204" pitchFamily="34" charset="-122"/>
              </a:rPr>
              <a:t>崭露头角，获得国际国内较高学术或艺术成就，具有较好创新发展潜力</a:t>
            </a:r>
            <a:r>
              <a:rPr lang="zh-CN" altLang="en-US" b="1" dirty="0">
                <a:latin typeface="微软雅黑" panose="020B0503020204020204" pitchFamily="34" charset="-122"/>
                <a:ea typeface="微软雅黑" panose="020B0503020204020204" pitchFamily="34" charset="-122"/>
              </a:rPr>
              <a:t>，有一定社会影响</a:t>
            </a:r>
            <a:r>
              <a:rPr lang="zh-CN" altLang="en-US" b="1" dirty="0" smtClean="0">
                <a:latin typeface="微软雅黑" panose="020B0503020204020204" pitchFamily="34" charset="-122"/>
                <a:ea typeface="微软雅黑" panose="020B0503020204020204" pitchFamily="34" charset="-122"/>
              </a:rPr>
              <a:t>。</a:t>
            </a:r>
            <a:endParaRPr lang="en-US" altLang="zh-CN" b="1" dirty="0" smtClean="0">
              <a:latin typeface="微软雅黑" panose="020B0503020204020204" pitchFamily="34" charset="-122"/>
              <a:ea typeface="微软雅黑" panose="020B0503020204020204" pitchFamily="34" charset="-122"/>
            </a:endParaRPr>
          </a:p>
          <a:p>
            <a:pPr>
              <a:lnSpc>
                <a:spcPts val="3000"/>
              </a:lnSpc>
            </a:pPr>
            <a:r>
              <a:rPr lang="en-US" altLang="zh-CN" b="1" dirty="0" smtClean="0">
                <a:latin typeface="微软雅黑" panose="020B0503020204020204" pitchFamily="34" charset="-122"/>
                <a:ea typeface="微软雅黑" panose="020B0503020204020204" pitchFamily="34" charset="-122"/>
              </a:rPr>
              <a:t>2. </a:t>
            </a:r>
            <a:r>
              <a:rPr lang="zh-CN" altLang="en-US" b="1" dirty="0" smtClean="0">
                <a:latin typeface="微软雅黑" panose="020B0503020204020204" pitchFamily="34" charset="-122"/>
                <a:ea typeface="微软雅黑" panose="020B0503020204020204" pitchFamily="34" charset="-122"/>
              </a:rPr>
              <a:t>一般</a:t>
            </a:r>
            <a:r>
              <a:rPr lang="zh-CN" altLang="en-US" b="1" dirty="0">
                <a:latin typeface="微软雅黑" panose="020B0503020204020204" pitchFamily="34" charset="-122"/>
                <a:ea typeface="微软雅黑" panose="020B0503020204020204" pitchFamily="34" charset="-122"/>
              </a:rPr>
              <a:t>应具有</a:t>
            </a:r>
            <a:r>
              <a:rPr lang="zh-CN" altLang="en-US" b="1" dirty="0">
                <a:solidFill>
                  <a:srgbClr val="9E0000"/>
                </a:solidFill>
                <a:latin typeface="微软雅黑" panose="020B0503020204020204" pitchFamily="34" charset="-122"/>
                <a:ea typeface="微软雅黑" panose="020B0503020204020204" pitchFamily="34" charset="-122"/>
              </a:rPr>
              <a:t>博士学位或高级专业技术职称</a:t>
            </a:r>
            <a:r>
              <a:rPr lang="zh-CN" altLang="en-US" b="1" dirty="0" smtClean="0">
                <a:solidFill>
                  <a:srgbClr val="9E0000"/>
                </a:solidFill>
                <a:latin typeface="微软雅黑" panose="020B0503020204020204" pitchFamily="34" charset="-122"/>
                <a:ea typeface="微软雅黑" panose="020B0503020204020204" pitchFamily="34" charset="-122"/>
              </a:rPr>
              <a:t>。</a:t>
            </a:r>
            <a:r>
              <a:rPr lang="zh-CN" altLang="en-US" b="1" dirty="0">
                <a:latin typeface="微软雅黑" panose="020B0503020204020204" pitchFamily="34" charset="-122"/>
                <a:ea typeface="微软雅黑" panose="020B0503020204020204" pitchFamily="34" charset="-122"/>
              </a:rPr>
              <a:t/>
            </a:r>
            <a:br>
              <a:rPr lang="zh-CN" altLang="en-US" b="1" dirty="0">
                <a:latin typeface="微软雅黑" panose="020B0503020204020204" pitchFamily="34" charset="-122"/>
                <a:ea typeface="微软雅黑" panose="020B0503020204020204" pitchFamily="34" charset="-122"/>
              </a:rPr>
            </a:br>
            <a:r>
              <a:rPr lang="en-US" altLang="zh-CN" b="1" dirty="0" smtClean="0">
                <a:latin typeface="微软雅黑" panose="020B0503020204020204" pitchFamily="34" charset="-122"/>
                <a:ea typeface="微软雅黑" panose="020B0503020204020204" pitchFamily="34" charset="-122"/>
              </a:rPr>
              <a:t>3.  </a:t>
            </a:r>
            <a:r>
              <a:rPr lang="zh-CN" altLang="en-US" b="1" dirty="0" smtClean="0">
                <a:latin typeface="微软雅黑" panose="020B0503020204020204" pitchFamily="34" charset="-122"/>
                <a:ea typeface="微软雅黑" panose="020B0503020204020204" pitchFamily="34" charset="-122"/>
              </a:rPr>
              <a:t>年龄</a:t>
            </a:r>
            <a:r>
              <a:rPr lang="zh-CN" altLang="en-US" b="1" dirty="0">
                <a:latin typeface="微软雅黑" panose="020B0503020204020204" pitchFamily="34" charset="-122"/>
                <a:ea typeface="微软雅黑" panose="020B0503020204020204" pitchFamily="34" charset="-122"/>
              </a:rPr>
              <a:t>一般应在</a:t>
            </a:r>
            <a:r>
              <a:rPr lang="en-US" altLang="zh-CN" b="1" dirty="0">
                <a:solidFill>
                  <a:srgbClr val="9E0000"/>
                </a:solidFill>
                <a:latin typeface="微软雅黑" panose="020B0503020204020204" pitchFamily="34" charset="-122"/>
                <a:ea typeface="微软雅黑" panose="020B0503020204020204" pitchFamily="34" charset="-122"/>
              </a:rPr>
              <a:t>40</a:t>
            </a:r>
            <a:r>
              <a:rPr lang="zh-CN" altLang="en-US" b="1" dirty="0">
                <a:solidFill>
                  <a:srgbClr val="9E0000"/>
                </a:solidFill>
                <a:latin typeface="微软雅黑" panose="020B0503020204020204" pitchFamily="34" charset="-122"/>
                <a:ea typeface="微软雅黑" panose="020B0503020204020204" pitchFamily="34" charset="-122"/>
              </a:rPr>
              <a:t>周岁以下（</a:t>
            </a:r>
            <a:r>
              <a:rPr lang="en-US" altLang="zh-CN" b="1" dirty="0">
                <a:solidFill>
                  <a:srgbClr val="9E0000"/>
                </a:solidFill>
                <a:latin typeface="微软雅黑" panose="020B0503020204020204" pitchFamily="34" charset="-122"/>
                <a:ea typeface="微软雅黑" panose="020B0503020204020204" pitchFamily="34" charset="-122"/>
              </a:rPr>
              <a:t>1978</a:t>
            </a:r>
            <a:r>
              <a:rPr lang="zh-CN" altLang="en-US" b="1" dirty="0">
                <a:solidFill>
                  <a:srgbClr val="9E0000"/>
                </a:solidFill>
                <a:latin typeface="微软雅黑" panose="020B0503020204020204" pitchFamily="34" charset="-122"/>
                <a:ea typeface="微软雅黑" panose="020B0503020204020204" pitchFamily="34" charset="-122"/>
              </a:rPr>
              <a:t>年</a:t>
            </a:r>
            <a:r>
              <a:rPr lang="en-US" altLang="zh-CN" b="1" dirty="0">
                <a:solidFill>
                  <a:srgbClr val="9E0000"/>
                </a:solidFill>
                <a:latin typeface="微软雅黑" panose="020B0503020204020204" pitchFamily="34" charset="-122"/>
                <a:ea typeface="微软雅黑" panose="020B0503020204020204" pitchFamily="34" charset="-122"/>
              </a:rPr>
              <a:t>3</a:t>
            </a:r>
            <a:r>
              <a:rPr lang="zh-CN" altLang="en-US" b="1" dirty="0">
                <a:solidFill>
                  <a:srgbClr val="9E0000"/>
                </a:solidFill>
                <a:latin typeface="微软雅黑" panose="020B0503020204020204" pitchFamily="34" charset="-122"/>
                <a:ea typeface="微软雅黑" panose="020B0503020204020204" pitchFamily="34" charset="-122"/>
              </a:rPr>
              <a:t>月</a:t>
            </a:r>
            <a:r>
              <a:rPr lang="en-US" altLang="zh-CN" b="1" dirty="0">
                <a:solidFill>
                  <a:srgbClr val="9E0000"/>
                </a:solidFill>
                <a:latin typeface="微软雅黑" panose="020B0503020204020204" pitchFamily="34" charset="-122"/>
                <a:ea typeface="微软雅黑" panose="020B0503020204020204" pitchFamily="34" charset="-122"/>
              </a:rPr>
              <a:t>6</a:t>
            </a:r>
            <a:r>
              <a:rPr lang="zh-CN" altLang="en-US" b="1" dirty="0">
                <a:solidFill>
                  <a:srgbClr val="9E0000"/>
                </a:solidFill>
                <a:latin typeface="微软雅黑" panose="020B0503020204020204" pitchFamily="34" charset="-122"/>
                <a:ea typeface="微软雅黑" panose="020B0503020204020204" pitchFamily="34" charset="-122"/>
              </a:rPr>
              <a:t>日之后出生）</a:t>
            </a:r>
            <a:r>
              <a:rPr lang="zh-CN" altLang="en-US" b="1" dirty="0" smtClean="0">
                <a:solidFill>
                  <a:srgbClr val="9E0000"/>
                </a:solidFill>
                <a:latin typeface="微软雅黑" panose="020B0503020204020204" pitchFamily="34" charset="-122"/>
                <a:ea typeface="微软雅黑" panose="020B0503020204020204" pitchFamily="34" charset="-122"/>
              </a:rPr>
              <a:t>。</a:t>
            </a:r>
            <a:endParaRPr lang="zh-CN" altLang="en-US" b="1" dirty="0">
              <a:solidFill>
                <a:srgbClr val="9E0000"/>
              </a:solidFill>
              <a:latin typeface="微软雅黑" panose="020B0503020204020204" pitchFamily="34" charset="-122"/>
              <a:ea typeface="微软雅黑" panose="020B0503020204020204" pitchFamily="34" charset="-122"/>
            </a:endParaRPr>
          </a:p>
        </p:txBody>
      </p:sp>
      <p:sp>
        <p:nvSpPr>
          <p:cNvPr id="7" name="文本框 6"/>
          <p:cNvSpPr txBox="1"/>
          <p:nvPr/>
        </p:nvSpPr>
        <p:spPr>
          <a:xfrm>
            <a:off x="83424" y="3666058"/>
            <a:ext cx="3333104" cy="369332"/>
          </a:xfrm>
          <a:prstGeom prst="rect">
            <a:avLst/>
          </a:prstGeom>
          <a:solidFill>
            <a:schemeClr val="tx2"/>
          </a:solidFill>
        </p:spPr>
        <p:txBody>
          <a:bodyPr wrap="square" rtlCol="0">
            <a:spAutoFit/>
          </a:bodyPr>
          <a:lstStyle>
            <a:defPPr>
              <a:defRPr lang="zh-CN"/>
            </a:defPPr>
            <a:lvl1pPr>
              <a:defRPr b="1">
                <a:solidFill>
                  <a:srgbClr val="FFFF00"/>
                </a:solidFill>
                <a:latin typeface="微软雅黑" panose="020B0503020204020204" pitchFamily="34" charset="-122"/>
                <a:ea typeface="微软雅黑" panose="020B0503020204020204" pitchFamily="34" charset="-122"/>
              </a:defRPr>
            </a:lvl1pPr>
          </a:lstStyle>
          <a:p>
            <a:r>
              <a:rPr lang="zh-CN" altLang="en-US" dirty="0"/>
              <a:t>推荐</a:t>
            </a:r>
            <a:r>
              <a:rPr lang="zh-CN" altLang="en-US" dirty="0" smtClean="0"/>
              <a:t>人选分析及推荐工作建议</a:t>
            </a:r>
            <a:endParaRPr lang="zh-CN" altLang="en-US" dirty="0"/>
          </a:p>
        </p:txBody>
      </p:sp>
      <p:sp>
        <p:nvSpPr>
          <p:cNvPr id="8" name="文本框 7"/>
          <p:cNvSpPr txBox="1"/>
          <p:nvPr/>
        </p:nvSpPr>
        <p:spPr>
          <a:xfrm>
            <a:off x="28600" y="4136486"/>
            <a:ext cx="9060576" cy="775662"/>
          </a:xfrm>
          <a:prstGeom prst="rect">
            <a:avLst/>
          </a:prstGeom>
          <a:noFill/>
        </p:spPr>
        <p:txBody>
          <a:bodyPr wrap="square" rtlCol="0">
            <a:spAutoFit/>
          </a:bodyPr>
          <a:lstStyle>
            <a:defPPr>
              <a:defRPr lang="zh-CN"/>
            </a:defPPr>
            <a:lvl1pPr>
              <a:lnSpc>
                <a:spcPts val="2600"/>
              </a:lnSpc>
              <a:defRPr b="1">
                <a:latin typeface="微软雅黑" panose="020B0503020204020204" pitchFamily="34" charset="-122"/>
                <a:ea typeface="微软雅黑" panose="020B0503020204020204" pitchFamily="34" charset="-122"/>
              </a:defRPr>
            </a:lvl1pPr>
          </a:lstStyle>
          <a:p>
            <a:pPr>
              <a:lnSpc>
                <a:spcPts val="2800"/>
              </a:lnSpc>
            </a:pPr>
            <a:r>
              <a:rPr lang="zh-CN" altLang="en-US" dirty="0" smtClean="0"/>
              <a:t>申报条件较为宽泛，且省委组织部并没有给定名额限制。因为研究所要给出排序，推荐人选不超过</a:t>
            </a:r>
            <a:r>
              <a:rPr lang="en-US" altLang="zh-CN" dirty="0" smtClean="0"/>
              <a:t>10</a:t>
            </a:r>
            <a:r>
              <a:rPr lang="zh-CN" altLang="en-US" dirty="0" smtClean="0"/>
              <a:t>人比较合适。</a:t>
            </a:r>
            <a:endParaRPr lang="zh-CN" altLang="en-US" dirty="0"/>
          </a:p>
        </p:txBody>
      </p:sp>
    </p:spTree>
    <p:extLst>
      <p:ext uri="{BB962C8B-B14F-4D97-AF65-F5344CB8AC3E}">
        <p14:creationId xmlns:p14="http://schemas.microsoft.com/office/powerpoint/2010/main" val="3207807316"/>
      </p:ext>
    </p:extLst>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12772</TotalTime>
  <Words>2582</Words>
  <Application>Microsoft Office PowerPoint</Application>
  <PresentationFormat>全屏显示(4:3)</PresentationFormat>
  <Paragraphs>294</Paragraphs>
  <Slides>17</Slides>
  <Notes>3</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主题​​</vt:lpstr>
      <vt:lpstr>2018年度辽宁省“兴辽英才计划”简介</vt:lpstr>
      <vt:lpstr>1.概况--辽宁省新出台的人才引进与培养类计划</vt:lpstr>
      <vt:lpstr>1.概况--三个子项目包含的人才计划类别</vt:lpstr>
      <vt:lpstr>2.2018年度申报通知--高层次人才培养支持计划</vt:lpstr>
      <vt:lpstr>2.2018年度申报通知--高层次人才培养支持计划</vt:lpstr>
      <vt:lpstr>2.2018年度申报通知--高层次人才培养支持计划</vt:lpstr>
      <vt:lpstr>2.2018年度申报通知--高层次人才培养支持计划</vt:lpstr>
      <vt:lpstr>2.2018年度申报通知--高层次人才培养支持计划</vt:lpstr>
      <vt:lpstr>2.2018年度申报通知--高层次人才培养支持计划</vt:lpstr>
      <vt:lpstr>3.2018年度申报通知--海内外高层次人才引进集聚计划</vt:lpstr>
      <vt:lpstr>3.2018年度申报通知--海内外高层次人才引进集聚计划</vt:lpstr>
      <vt:lpstr>3.2018年度申报通知--海内外高层次人才引进集聚计划</vt:lpstr>
      <vt:lpstr>3.2018年度申报通知--海内外高层次人才引进集聚计划</vt:lpstr>
      <vt:lpstr>4.2018年度申报通知--高水平创新创业团队培养引进计划</vt:lpstr>
      <vt:lpstr>4.2018年度申报通知--高水平创新创业团队培养引进计划</vt:lpstr>
      <vt:lpstr>4.2018年度申报通知--高水平创新创业团队培养引进计划</vt:lpstr>
      <vt:lpstr>5.推荐工作建议</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年度工作总结</dc:title>
  <dc:creator>李文菲</dc:creator>
  <cp:lastModifiedBy>刘宇翔</cp:lastModifiedBy>
  <cp:revision>875</cp:revision>
  <cp:lastPrinted>2018-06-07T12:38:42Z</cp:lastPrinted>
  <dcterms:created xsi:type="dcterms:W3CDTF">2017-01-16T03:24:22Z</dcterms:created>
  <dcterms:modified xsi:type="dcterms:W3CDTF">2018-06-08T09:58:48Z</dcterms:modified>
</cp:coreProperties>
</file>